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Lst>
  <p:notesMasterIdLst>
    <p:notesMasterId r:id="rId47"/>
  </p:notesMasterIdLst>
  <p:sldIdLst>
    <p:sldId id="256" r:id="rId4"/>
    <p:sldId id="257" r:id="rId5"/>
    <p:sldId id="258" r:id="rId6"/>
    <p:sldId id="259" r:id="rId7"/>
    <p:sldId id="260" r:id="rId8"/>
    <p:sldId id="261" r:id="rId9"/>
    <p:sldId id="299" r:id="rId10"/>
    <p:sldId id="300"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76"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9144000" cy="5143500" type="screen16x9"/>
  <p:notesSz cx="6858000" cy="9144000"/>
  <p:embeddedFontLst>
    <p:embeddedFont>
      <p:font typeface="Cambria Math" panose="02040503050406030204" pitchFamily="18" charset="0"/>
      <p:regular r:id="rId48"/>
    </p:embeddedFont>
    <p:embeddedFont>
      <p:font typeface="Rockwell" panose="02060603020205020403" pitchFamily="18" charset="0"/>
      <p:regular r:id="rId49"/>
      <p:bold r:id="rId50"/>
      <p:italic r:id="rId51"/>
      <p:boldItalic r:id="rId52"/>
    </p:embeddedFont>
    <p:embeddedFont>
      <p:font typeface="Trebuchet MS" panose="020B0603020202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5E3E80-2AEE-4C81-8590-428B5C0B7381}">
  <a:tblStyle styleId="{FC5E3E80-2AEE-4C81-8590-428B5C0B7381}"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F0F1"/>
          </a:solidFill>
        </a:fill>
      </a:tcStyle>
    </a:wholeTbl>
    <a:band1H>
      <a:tcTxStyle/>
      <a:tcStyle>
        <a:tcBdr/>
        <a:fill>
          <a:solidFill>
            <a:srgbClr val="D0DFE3"/>
          </a:solidFill>
        </a:fill>
      </a:tcStyle>
    </a:band1H>
    <a:band2H>
      <a:tcTxStyle/>
      <a:tcStyle>
        <a:tcBdr/>
      </a:tcStyle>
    </a:band2H>
    <a:band1V>
      <a:tcTxStyle/>
      <a:tcStyle>
        <a:tcBdr/>
        <a:fill>
          <a:solidFill>
            <a:srgbClr val="D0DFE3"/>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5"/>
          </a:solidFill>
        </a:fill>
      </a:tcStyle>
    </a:lastCol>
    <a:firstCol>
      <a:tcTxStyle b="on" i="off">
        <a:font>
          <a:latin typeface="Trebuchet MS"/>
          <a:ea typeface="Trebuchet MS"/>
          <a:cs typeface="Trebuchet MS"/>
        </a:font>
        <a:schemeClr val="lt1"/>
      </a:tcTxStyle>
      <a:tcStyle>
        <a:tcBdr/>
        <a:fill>
          <a:solidFill>
            <a:schemeClr val="accent5"/>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0121CF3E-A1F7-407A-AD6F-09F2550AB15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283" autoAdjust="0"/>
  </p:normalViewPr>
  <p:slideViewPr>
    <p:cSldViewPr snapToGrid="0">
      <p:cViewPr varScale="1">
        <p:scale>
          <a:sx n="83" d="100"/>
          <a:sy n="83" d="100"/>
        </p:scale>
        <p:origin x="1450"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5.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qualisys.com/application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simplifaster.com/articles/3d-motion-capture-sport/" TargetMode="External"/><Relationship Id="rId5" Type="http://schemas.openxmlformats.org/officeDocument/2006/relationships/hyperlink" Target="https://www.slashfilm.com/the-10-best-motion-capture-characters/2/" TargetMode="External"/><Relationship Id="rId4" Type="http://schemas.openxmlformats.org/officeDocument/2006/relationships/hyperlink" Target="https://ar-tracking.com/applications/motion-captur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ogle.com/imgres?imgurl=https%3A%2F%2Fwww.xsens.com%2Fhubfs%2Fdims.jfif&amp;imgrefurl=https%3A%2F%2Fwww.xsens.com%2Fa-history-of-motion-capture&amp;tbnid=nqrb0lM3f5ho1M&amp;vet=12ahUKEwiwoKbcu9joAhXFVKwKHZwbCHkQMygFegUIARDzAQ..i&amp;docid=JsMIQyyX0cDS1M&amp;w=1800&amp;h=1062&amp;q=camera%20motion%20capture%20environment%20with%20markers&amp;ved=2ahUKEwiwoKbcu9joAhXFVKwKHZwbCHkQMygFegUIARDzAQ"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google.com/search?q=camera+motion+capture+suit&amp;tbm=isch&amp;ved=2ahUKEwjVzv_du9joAhVJSKwKHW68BdcQ2-cCegQIABAA&amp;oq=camera+motion+capture+suit&amp;gs_lcp=CgNpbWcQAzoECCMQJzoECAAQHjoGCAAQCBAeOgQIABAYUL3YAVjJ4QFgw-MBaABwAHgAgAFhiAHIA5IBATWYAQCgAQGqAQtnd3Mtd2l6LWltZw&amp;sclient=img&amp;ei=s5KNXpWpMMmQsQXu-Ja4DQ&amp;bih=556&amp;biw=1084#imgrc=t2eUtNJjbBGcoM" TargetMode="External"/><Relationship Id="rId4" Type="http://schemas.openxmlformats.org/officeDocument/2006/relationships/hyperlink" Target="https://www.google.com/imgres?imgurl=https%3A%2F%2Fimages.squarespace-cdn.com%2Fcontent%2Fv1%2F537911cee4b05f3bc9357669%2F1400474016617-XTAMHWZ3JEFBP9V6V7C8%2Fke17ZwdGBToddI8pDm48kDHPSfPanjkWqhH6pl6g5ph7gQa3H78H3Y0txjaiv_0fDoOvxcdMmMKkDsyUqMSsMWxHk725yiiHCCLfrh8O1z4YTzHvnKhyp6Da-NYroOW3ZGjoBKy3azqku80C789l0mwONMR1ELp49Lyc52iWr5dNb1QJw9casjKdtTg1_-y4jz4ptJBmI9gQmbjSQnNGng%2F3Dmotioncapture.jpg&amp;imgrefurl=http%3A%2F%2Fwww.pzaragoza.net%2F3d-motion-capture&amp;tbnid=s36nyhpAS9ZEIM&amp;vet=12ahUKEwiwoKbcu9joAhXFVKwKHZwbCHkQMygKegUIARD9AQ..i&amp;docid=tTtIPLzJwZ6BUM&amp;w=1000&amp;h=750&amp;q=camera%20motion%20capture%20environment%20with%20markers&amp;ved=2ahUKEwiwoKbcu9joAhXFVKwKHZwbCHkQMygKegUIARD9AQ"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316453434_7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7316453434_7_1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g7316453434_7_1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3475d2e07_25_20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26" name="Google Shape;526;g83475d2e07_25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3475d2e07_22_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8" name="Google Shape;538;g83475d2e07_22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3475d2e07_22_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7" name="Google Shape;547;g83475d2e07_2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83475d2e07_22_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6" name="Google Shape;556;g83475d2e07_2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83475d2e07_2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83475d2e07_22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83475d2e07_22_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5" name="Google Shape;575;g83475d2e07_22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7316453434_7_3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g7316453434_7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833e342225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833e342225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33e4399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33e43998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833e43998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833e43998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7316453434_7_20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g7316453434_7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33e43998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33e43998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833e43998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833e43998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3475d2e07_1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3475d2e07_1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16453434_7_30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g7316453434_7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7316453434_7_3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7" name="Google Shape;647;g7316453434_7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833e43998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833e43998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833e43998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833e43998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33e43998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33e43998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316453434_7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7316453434_7_3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g7316453434_7_3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33e43998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33e43998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7316453434_7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7316453434_7_2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Image sources : </a:t>
            </a:r>
            <a:endParaRPr/>
          </a:p>
          <a:p>
            <a:pPr marL="0" lvl="0" indent="0" algn="l" rtl="0">
              <a:spcBef>
                <a:spcPts val="0"/>
              </a:spcBef>
              <a:spcAft>
                <a:spcPts val="0"/>
              </a:spcAft>
              <a:buNone/>
            </a:pPr>
            <a:r>
              <a:rPr lang="en-GB" u="sng">
                <a:solidFill>
                  <a:schemeClr val="hlink"/>
                </a:solidFill>
                <a:hlinkClick r:id="rId3"/>
              </a:rPr>
              <a:t>[1] https://www.qualisys.com/applications/</a:t>
            </a:r>
            <a:endParaRPr/>
          </a:p>
          <a:p>
            <a:pPr marL="0" lvl="0" indent="0" algn="l" rtl="0">
              <a:spcBef>
                <a:spcPts val="0"/>
              </a:spcBef>
              <a:spcAft>
                <a:spcPts val="0"/>
              </a:spcAft>
              <a:buNone/>
            </a:pPr>
            <a:r>
              <a:rPr lang="en-GB"/>
              <a:t>[2]</a:t>
            </a:r>
            <a:r>
              <a:rPr lang="en-GB" u="sng">
                <a:solidFill>
                  <a:schemeClr val="hlink"/>
                </a:solidFill>
                <a:hlinkClick r:id="rId4"/>
              </a:rPr>
              <a:t> https://ar-tracking.com/applications/motion-capture/</a:t>
            </a:r>
            <a:endParaRPr/>
          </a:p>
          <a:p>
            <a:pPr marL="0" lvl="0" indent="0" algn="l" rtl="0">
              <a:spcBef>
                <a:spcPts val="0"/>
              </a:spcBef>
              <a:spcAft>
                <a:spcPts val="0"/>
              </a:spcAft>
              <a:buNone/>
            </a:pPr>
            <a:r>
              <a:rPr lang="en-GB"/>
              <a:t>[3]</a:t>
            </a:r>
            <a:r>
              <a:rPr lang="en-GB" u="sng">
                <a:solidFill>
                  <a:schemeClr val="hlink"/>
                </a:solidFill>
                <a:hlinkClick r:id="rId5"/>
              </a:rPr>
              <a:t> https://www.slashfilm.com/the-10-best-motion-capture-characters/2/</a:t>
            </a:r>
            <a:endParaRPr/>
          </a:p>
          <a:p>
            <a:pPr marL="0" lvl="0" indent="0" algn="l" rtl="0">
              <a:spcBef>
                <a:spcPts val="0"/>
              </a:spcBef>
              <a:spcAft>
                <a:spcPts val="0"/>
              </a:spcAft>
              <a:buNone/>
            </a:pPr>
            <a:r>
              <a:rPr lang="en-GB"/>
              <a:t>[4]</a:t>
            </a:r>
            <a:r>
              <a:rPr lang="en-GB" u="sng">
                <a:solidFill>
                  <a:schemeClr val="hlink"/>
                </a:solidFill>
                <a:hlinkClick r:id="rId6"/>
              </a:rPr>
              <a:t> https://simplifaster.com/articles/3d-motion-capture-sport/</a:t>
            </a:r>
            <a:endParaRPr/>
          </a:p>
        </p:txBody>
      </p:sp>
      <p:sp>
        <p:nvSpPr>
          <p:cNvPr id="458" name="Google Shape;458;g7316453434_7_2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833e439984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833e43998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833e43998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833e43998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33e43998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33e43998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33e43998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833e43998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33ac1f4e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833ac1f4e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7316453434_7_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g7316453434_7_3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g7316453434_7_3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833e43998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833e43998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833e439984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8" name="Google Shape;758;g833e4399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833e439984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5" name="Google Shape;765;g833e43998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833e439984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4" name="Google Shape;774;g833e43998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316453434_7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7316453434_7_2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[1]</a:t>
            </a:r>
            <a:r>
              <a:rPr lang="en-GB" u="sng">
                <a:solidFill>
                  <a:schemeClr val="hlink"/>
                </a:solidFill>
                <a:hlinkClick r:id="rId3"/>
              </a:rPr>
              <a:t>https://www.google.com/imgres?imgurl=https%3A%2F%2Fwww.xsens.com%2Fhubfs%2Fdims.jfif&amp;imgrefurl=https%3A%2F%2Fwww.xsens.com%2Fa-history-of-motion-capture&amp;tbnid=nqrb0lM3f5ho1M&amp;vet=12ahUKEwiwoKbcu9joAhXFVKwKHZwbCHkQMygFegUIARDzAQ..i&amp;docid=JsMIQyyX0cDS1M&amp;w=1800&amp;h=1062&amp;q=camera%20motion%20capture%20environment%20with%20markers&amp;ved=2ahUKEwiwoKbcu9joAhXFVKwKHZwbCHkQMygFegUIARDzAQ</a:t>
            </a:r>
            <a:endParaRPr/>
          </a:p>
          <a:p>
            <a:pPr marL="0" lvl="0" indent="0" algn="l" rtl="0">
              <a:spcBef>
                <a:spcPts val="0"/>
              </a:spcBef>
              <a:spcAft>
                <a:spcPts val="0"/>
              </a:spcAft>
              <a:buNone/>
            </a:pPr>
            <a:r>
              <a:rPr lang="en-GB"/>
              <a:t>[2]</a:t>
            </a:r>
            <a:r>
              <a:rPr lang="en-GB" u="sng">
                <a:solidFill>
                  <a:schemeClr val="hlink"/>
                </a:solidFill>
                <a:hlinkClick r:id="rId4"/>
              </a:rPr>
              <a:t> https://www.google.com/imgres?imgurl=https%3A%2F%2Fimages.squarespace-cdn.com%2Fcontent%2Fv1%2F537911cee4b05f3bc9357669%2F1400474016617-XTAMHWZ3JEFBP9V6V7C8%2Fke17ZwdGBToddI8pDm48kDHPSfPanjkWqhH6pl6g5ph7gQa3H78H3Y0txjaiv_0fDoOvxcdMmMKkDsyUqMSsMWxHk725yiiHCCLfrh8O1z4YTzHvnKhyp6Da-NYroOW3ZGjoBKy3azqku80C789l0mwONMR1ELp49Lyc52iWr5dNb1QJw9casjKdtTg1_-y4jz4ptJBmI9gQmbjSQnNGng%2F3Dmotioncapture.jpg&amp;imgrefurl=http%3A%2F%2Fwww.pzaragoza.net%2F3d-motion-capture&amp;tbnid=s36nyhpAS9ZEIM&amp;vet=12ahUKEwiwoKbcu9joAhXFVKwKHZwbCHkQMygKegUIARD9AQ..i&amp;docid=tTtIPLzJwZ6BUM&amp;w=1000&amp;h=750&amp;q=camera%20motion%20capture%20environment%20with%20markers&amp;ved=2ahUKEwiwoKbcu9joAhXFVKwKHZwbCHkQMygKegUIARD9AQ</a:t>
            </a:r>
            <a:endParaRPr/>
          </a:p>
          <a:p>
            <a:pPr marL="0" lvl="0" indent="0" algn="l" rtl="0">
              <a:spcBef>
                <a:spcPts val="0"/>
              </a:spcBef>
              <a:spcAft>
                <a:spcPts val="0"/>
              </a:spcAft>
              <a:buNone/>
            </a:pPr>
            <a:r>
              <a:rPr lang="en-GB"/>
              <a:t>[3]</a:t>
            </a:r>
            <a:r>
              <a:rPr lang="en-GB" u="sng">
                <a:solidFill>
                  <a:schemeClr val="hlink"/>
                </a:solidFill>
                <a:hlinkClick r:id="rId5"/>
              </a:rPr>
              <a:t> https://www.google.com/search?q=camera+motion+capture+suit&amp;tbm=isch&amp;ved=2ahUKEwjVzv_du9joAhVJSKwKHW68BdcQ2-cCegQIABAA&amp;oq=camera+motion+capture+suit&amp;gs_lcp=CgNpbWcQAzoECCMQJzoECAAQHjoGCAAQCBAeOgQIABAYUL3YAVjJ4QFgw-MBaABwAHgAgAFhiAHIA5IBATWYAQCgAQGqAQtnd3Mtd2l6LWltZw&amp;sclient=img&amp;ei=s5KNXpWpMMmQsQXu-Ja4DQ&amp;bih=556&amp;biw=1084#imgrc=t2eUtNJjbBGcoM</a:t>
            </a:r>
            <a:endParaRPr/>
          </a:p>
        </p:txBody>
      </p:sp>
      <p:sp>
        <p:nvSpPr>
          <p:cNvPr id="471" name="Google Shape;471;g7316453434_7_2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833e43998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833e43998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833e43998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833e43998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833e43998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833e43998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33e43998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33e43998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316453434_7_2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g7316453434_7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7316453434_7_2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g7316453434_7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316453434_7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7316453434_7_2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recorded human motion can be replayed or recreated. The issue is that each sensor’s coordinate frame is not aligned with the body coordinate frame. A transformation is required for the body segment measurements. In other words, the sensor coordinate frame needs to be aligned with the body coordinate frame, and a transformation matrix needs to be computed and applied. Between the IMMU sensors and the body parts, the body segment need to be calibrated aligned for meaningful and accurate results.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a:solidFill>
                  <a:srgbClr val="000000"/>
                </a:solidFill>
                <a:effectLst/>
                <a:latin typeface="Arial"/>
                <a:ea typeface="Arial"/>
                <a:cs typeface="Arial"/>
                <a:sym typeface="Arial"/>
              </a:rPr>
              <a:t>Xsens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MTw</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Awinda</a:t>
            </a:r>
            <a:r>
              <a:rPr lang="en-US" sz="1100" b="0" i="0" u="none" strike="noStrike" cap="none" dirty="0">
                <a:solidFill>
                  <a:srgbClr val="000000"/>
                </a:solidFill>
                <a:effectLst/>
                <a:latin typeface="Arial"/>
                <a:ea typeface="Arial"/>
                <a:cs typeface="Arial"/>
                <a:sym typeface="Arial"/>
              </a:rPr>
              <a:t> BSN [7] used for this project frees us from the otherwise hectic task of calibration by employing  </a:t>
            </a:r>
            <a:r>
              <a:rPr lang="en-US" sz="1100" b="0" i="0" u="none" strike="noStrike" cap="none" dirty="0" err="1">
                <a:solidFill>
                  <a:srgbClr val="000000"/>
                </a:solidFill>
                <a:effectLst/>
                <a:latin typeface="Arial"/>
                <a:ea typeface="Arial"/>
                <a:cs typeface="Arial"/>
                <a:sym typeface="Arial"/>
              </a:rPr>
              <a:t>Xsens</a:t>
            </a:r>
            <a:r>
              <a:rPr lang="en-US" sz="1100" b="0" i="0" u="none" strike="noStrike" cap="none" dirty="0">
                <a:solidFill>
                  <a:srgbClr val="000000"/>
                </a:solidFill>
                <a:effectLst/>
                <a:latin typeface="Arial"/>
                <a:ea typeface="Arial"/>
                <a:cs typeface="Arial"/>
                <a:sym typeface="Arial"/>
              </a:rPr>
              <a:t> proprietary algorithms and </a:t>
            </a:r>
            <a:r>
              <a:rPr lang="en-US" sz="1100" b="0" i="0" u="none" strike="noStrike" cap="none" dirty="0" err="1">
                <a:solidFill>
                  <a:srgbClr val="000000"/>
                </a:solidFill>
                <a:effectLst/>
                <a:latin typeface="Arial"/>
                <a:ea typeface="Arial"/>
                <a:cs typeface="Arial"/>
                <a:sym typeface="Arial"/>
              </a:rPr>
              <a:t>Awinda</a:t>
            </a:r>
            <a:r>
              <a:rPr lang="en-US" sz="1100" b="0" i="0" u="none" strike="noStrike" cap="none" dirty="0">
                <a:solidFill>
                  <a:srgbClr val="000000"/>
                </a:solidFill>
                <a:effectLst/>
                <a:latin typeface="Arial"/>
                <a:ea typeface="Arial"/>
                <a:cs typeface="Arial"/>
                <a:sym typeface="Arial"/>
              </a:rPr>
              <a:t> protocol. The users must use MT Manager or MVN Analyze tool and press “Configure” to calibrate all 16 sensors simultaneously while the subject wearing the sensors stands still with arms down to the side. The sensor to segmentation process for all 16 joints is done by calculation rotation matrices for transformation, and forward and inverse kinematics is also used. The sensor to segment procedure was crucial to implement and conduct the visual analysis of the collected data. The accuracy of the simplistic solution is not very high, but the inputs are precise as </a:t>
            </a:r>
            <a:r>
              <a:rPr lang="en-US" sz="1100" b="0" i="0" u="none" strike="noStrike" cap="none" dirty="0" err="1">
                <a:solidFill>
                  <a:srgbClr val="000000"/>
                </a:solidFill>
                <a:effectLst/>
                <a:latin typeface="Arial"/>
                <a:ea typeface="Arial"/>
                <a:cs typeface="Arial"/>
                <a:sym typeface="Arial"/>
              </a:rPr>
              <a:t>Awinda</a:t>
            </a:r>
            <a:r>
              <a:rPr lang="en-US" sz="1100" b="0" i="0" u="none" strike="noStrike" cap="none" dirty="0">
                <a:solidFill>
                  <a:srgbClr val="000000"/>
                </a:solidFill>
                <a:effectLst/>
                <a:latin typeface="Arial"/>
                <a:ea typeface="Arial"/>
                <a:cs typeface="Arial"/>
                <a:sym typeface="Arial"/>
              </a:rPr>
              <a:t> protocol of the </a:t>
            </a:r>
            <a:r>
              <a:rPr lang="en-US" sz="1100" b="0" i="0" u="none" strike="noStrike" cap="none" dirty="0" err="1">
                <a:solidFill>
                  <a:srgbClr val="000000"/>
                </a:solidFill>
                <a:effectLst/>
                <a:latin typeface="Arial"/>
                <a:ea typeface="Arial"/>
                <a:cs typeface="Arial"/>
                <a:sym typeface="Arial"/>
              </a:rPr>
              <a:t>Xsens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MTw</a:t>
            </a:r>
            <a:r>
              <a:rPr lang="en-US" sz="1100" b="0" i="0" u="none" strike="noStrike" cap="none" dirty="0">
                <a:solidFill>
                  <a:srgbClr val="000000"/>
                </a:solidFill>
                <a:effectLst/>
                <a:latin typeface="Arial"/>
                <a:ea typeface="Arial"/>
                <a:cs typeface="Arial"/>
                <a:sym typeface="Arial"/>
              </a:rPr>
              <a:t> [7] refines the data. It is subject to singularity and gimbal lock issues. However, the proposed software solution is very cost-effective. The latter issues of the proposed system are discussed in detail later. Table 1 compares our solution to other existing solutions in terms of calibration and sensor to link segmentation process. </a:t>
            </a:r>
            <a:endParaRPr dirty="0"/>
          </a:p>
        </p:txBody>
      </p:sp>
      <p:sp>
        <p:nvSpPr>
          <p:cNvPr id="501" name="Google Shape;501;g7316453434_7_2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extLst>
      <p:ext uri="{BB962C8B-B14F-4D97-AF65-F5344CB8AC3E}">
        <p14:creationId xmlns:p14="http://schemas.microsoft.com/office/powerpoint/2010/main" val="3756527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316453434_7_25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a:t>
            </a:r>
            <a:r>
              <a:rPr lang="en-US" sz="1100" b="0" i="0" u="none" strike="noStrike" cap="none" dirty="0" err="1">
                <a:solidFill>
                  <a:srgbClr val="000000"/>
                </a:solidFill>
                <a:effectLst/>
                <a:latin typeface="Arial"/>
                <a:ea typeface="Arial"/>
                <a:cs typeface="Arial"/>
                <a:sym typeface="Arial"/>
              </a:rPr>
              <a:t>Xsens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MTw</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Awinda</a:t>
            </a:r>
            <a:r>
              <a:rPr lang="en-US" sz="1100" b="0" i="0" u="none" strike="noStrike" cap="none" dirty="0">
                <a:solidFill>
                  <a:srgbClr val="000000"/>
                </a:solidFill>
                <a:effectLst/>
                <a:latin typeface="Arial"/>
                <a:ea typeface="Arial"/>
                <a:cs typeface="Arial"/>
                <a:sym typeface="Arial"/>
              </a:rPr>
              <a:t> MoCap system [7] used in this project can process and refine the data using its proprietary MVN Analyze tool that employs the </a:t>
            </a:r>
            <a:r>
              <a:rPr lang="en-US" sz="1100" b="0" i="0" u="none" strike="noStrike" cap="none" dirty="0" err="1">
                <a:solidFill>
                  <a:srgbClr val="000000"/>
                </a:solidFill>
                <a:effectLst/>
                <a:latin typeface="Arial"/>
                <a:ea typeface="Arial"/>
                <a:cs typeface="Arial"/>
                <a:sym typeface="Arial"/>
              </a:rPr>
              <a:t>Awinda</a:t>
            </a:r>
            <a:r>
              <a:rPr lang="en-US" sz="1100" b="0" i="0" u="none" strike="noStrike" cap="none" dirty="0">
                <a:solidFill>
                  <a:srgbClr val="000000"/>
                </a:solidFill>
                <a:effectLst/>
                <a:latin typeface="Arial"/>
                <a:ea typeface="Arial"/>
                <a:cs typeface="Arial"/>
                <a:sym typeface="Arial"/>
              </a:rPr>
              <a:t> Protocol [8], [16]. The </a:t>
            </a:r>
            <a:r>
              <a:rPr lang="en-US" sz="1100" b="0" i="0" u="none" strike="noStrike" cap="none" dirty="0" err="1">
                <a:solidFill>
                  <a:srgbClr val="000000"/>
                </a:solidFill>
                <a:effectLst/>
                <a:latin typeface="Arial"/>
                <a:ea typeface="Arial"/>
                <a:cs typeface="Arial"/>
                <a:sym typeface="Arial"/>
              </a:rPr>
              <a:t>Awinda</a:t>
            </a:r>
            <a:r>
              <a:rPr lang="en-US" sz="1100" b="0" i="0" u="none" strike="noStrike" cap="none" dirty="0">
                <a:solidFill>
                  <a:srgbClr val="000000"/>
                </a:solidFill>
                <a:effectLst/>
                <a:latin typeface="Arial"/>
                <a:ea typeface="Arial"/>
                <a:cs typeface="Arial"/>
                <a:sym typeface="Arial"/>
              </a:rPr>
              <a:t> protocol is a patented wireless communication protocol constructed by a Strap Down Integration (SDI) algorithm to compute accurate angle measurements [16]. Further, the 16 sensors’ data are filtered for errors and is fused together using </a:t>
            </a:r>
            <a:r>
              <a:rPr lang="en-US" sz="1100" b="0" i="0" u="none" strike="noStrike" cap="none" dirty="0" err="1">
                <a:solidFill>
                  <a:srgbClr val="000000"/>
                </a:solidFill>
                <a:effectLst/>
                <a:latin typeface="Arial"/>
                <a:ea typeface="Arial"/>
                <a:cs typeface="Arial"/>
                <a:sym typeface="Arial"/>
              </a:rPr>
              <a:t>Xsens’s</a:t>
            </a:r>
            <a:r>
              <a:rPr lang="en-US" sz="1100" b="0" i="0" u="none" strike="noStrike" cap="none" dirty="0">
                <a:solidFill>
                  <a:srgbClr val="000000"/>
                </a:solidFill>
                <a:effectLst/>
                <a:latin typeface="Arial"/>
                <a:ea typeface="Arial"/>
                <a:cs typeface="Arial"/>
                <a:sym typeface="Arial"/>
              </a:rPr>
              <a:t> patented XKF-hm [16]. From an analyst’s point of view, compared to other non-commercial systems built from low-cost IMMU sensors, the </a:t>
            </a:r>
            <a:r>
              <a:rPr lang="en-US" sz="1100" b="0" i="0" u="none" strike="noStrike" cap="none" dirty="0" err="1">
                <a:solidFill>
                  <a:srgbClr val="000000"/>
                </a:solidFill>
                <a:effectLst/>
                <a:latin typeface="Arial"/>
                <a:ea typeface="Arial"/>
                <a:cs typeface="Arial"/>
                <a:sym typeface="Arial"/>
              </a:rPr>
              <a:t>Xsens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MTw</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Awinda</a:t>
            </a:r>
            <a:r>
              <a:rPr lang="en-US" sz="1100" b="0" i="0" u="none" strike="noStrike" cap="none" dirty="0">
                <a:solidFill>
                  <a:srgbClr val="000000"/>
                </a:solidFill>
                <a:effectLst/>
                <a:latin typeface="Arial"/>
                <a:ea typeface="Arial"/>
                <a:cs typeface="Arial"/>
                <a:sym typeface="Arial"/>
              </a:rPr>
              <a:t> MoCap provides a highly accurate data that is filtered for noise and errors. The data from this commercial system can be taken right away to perform visual motion analysis. Thus, saving time of the analyst by being very efficient and low in complexity. Table 2 shows the system used for analysis compared to existing systems.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Abbreviations: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bidirectional recurrent autoencoder (BRA)</a:t>
            </a:r>
            <a:r>
              <a:rPr lang="en-KW" dirty="0">
                <a:effectLst/>
              </a:rPr>
              <a:t> </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CO w/ LMA =Comp. Observer with </a:t>
            </a:r>
            <a:r>
              <a:rPr lang="en-US" sz="1100" b="0" i="0" u="none" strike="noStrike" cap="none" dirty="0">
                <a:solidFill>
                  <a:srgbClr val="000000"/>
                </a:solidFill>
                <a:effectLst/>
                <a:latin typeface="Arial"/>
                <a:ea typeface="Arial"/>
                <a:cs typeface="Arial"/>
                <a:sym typeface="Arial"/>
              </a:rPr>
              <a:t>the Levenberg Marquardt algorithm</a:t>
            </a:r>
            <a:r>
              <a:rPr lang="en-KW" dirty="0">
                <a:effectLst/>
              </a:rPr>
              <a:t>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Ultra-Wide Band (UWB) localization system</a:t>
            </a:r>
            <a:r>
              <a:rPr lang="en-KW" dirty="0">
                <a:effectLst/>
              </a:rPr>
              <a:t>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time-of-arrival (TOA)</a:t>
            </a:r>
            <a:r>
              <a:rPr lang="en-KW" dirty="0">
                <a:effectLst/>
              </a:rPr>
              <a:t> </a:t>
            </a:r>
          </a:p>
          <a:p>
            <a:pPr marL="0" lvl="0" indent="0" algn="l" rtl="0">
              <a:spcBef>
                <a:spcPts val="0"/>
              </a:spcBef>
              <a:spcAft>
                <a:spcPts val="0"/>
              </a:spcAft>
              <a:buNone/>
            </a:pPr>
            <a:r>
              <a:rPr lang="en-US" sz="1100" b="0" i="0" u="none" strike="noStrike" cap="none" dirty="0" err="1">
                <a:solidFill>
                  <a:srgbClr val="000000"/>
                </a:solidFill>
                <a:effectLst/>
                <a:latin typeface="Arial"/>
                <a:ea typeface="Arial"/>
                <a:cs typeface="Arial"/>
                <a:sym typeface="Arial"/>
              </a:rPr>
              <a:t>Cramér</a:t>
            </a:r>
            <a:r>
              <a:rPr lang="en-US" sz="1100" b="0" i="0" u="none" strike="noStrike" cap="none" dirty="0">
                <a:solidFill>
                  <a:srgbClr val="000000"/>
                </a:solidFill>
                <a:effectLst/>
                <a:latin typeface="Arial"/>
                <a:ea typeface="Arial"/>
                <a:cs typeface="Arial"/>
                <a:sym typeface="Arial"/>
              </a:rPr>
              <a:t>–Rao lower bound (CRLB)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Near-Infrared (NIR) optical sensor</a:t>
            </a:r>
            <a:r>
              <a:rPr lang="en-KW" dirty="0">
                <a:effectLst/>
              </a:rPr>
              <a:t> </a:t>
            </a:r>
            <a:endParaRPr dirty="0"/>
          </a:p>
        </p:txBody>
      </p:sp>
      <p:sp>
        <p:nvSpPr>
          <p:cNvPr id="510" name="Google Shape;510;g7316453434_7_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264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3475d2e07_25_19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9" name="Google Shape;519;g83475d2e07_25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pic>
        <p:nvPicPr>
          <p:cNvPr id="58" name="Google Shape;58;p14" descr="HD-ShadowLong.png"/>
          <p:cNvPicPr preferRelativeResize="0"/>
          <p:nvPr/>
        </p:nvPicPr>
        <p:blipFill rotWithShape="1">
          <a:blip r:embed="rId2">
            <a:alphaModFix/>
          </a:blip>
          <a:srcRect/>
          <a:stretch/>
        </p:blipFill>
        <p:spPr>
          <a:xfrm>
            <a:off x="1" y="3182138"/>
            <a:ext cx="6726063" cy="206957"/>
          </a:xfrm>
          <a:prstGeom prst="rect">
            <a:avLst/>
          </a:prstGeom>
          <a:noFill/>
          <a:ln>
            <a:noFill/>
          </a:ln>
        </p:spPr>
      </p:pic>
      <p:pic>
        <p:nvPicPr>
          <p:cNvPr id="59" name="Google Shape;59;p14" descr="HD-ShadowShort.png"/>
          <p:cNvPicPr preferRelativeResize="0"/>
          <p:nvPr/>
        </p:nvPicPr>
        <p:blipFill rotWithShape="1">
          <a:blip r:embed="rId3">
            <a:alphaModFix/>
          </a:blip>
          <a:srcRect/>
          <a:stretch/>
        </p:blipFill>
        <p:spPr>
          <a:xfrm>
            <a:off x="6833787" y="3182884"/>
            <a:ext cx="2307831" cy="207705"/>
          </a:xfrm>
          <a:prstGeom prst="rect">
            <a:avLst/>
          </a:prstGeom>
          <a:noFill/>
          <a:ln>
            <a:noFill/>
          </a:ln>
        </p:spPr>
      </p:pic>
      <p:sp>
        <p:nvSpPr>
          <p:cNvPr id="60" name="Google Shape;60;p14"/>
          <p:cNvSpPr/>
          <p:nvPr/>
        </p:nvSpPr>
        <p:spPr>
          <a:xfrm>
            <a:off x="0" y="1942558"/>
            <a:ext cx="6726064" cy="12452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 name="Google Shape;61;p14"/>
          <p:cNvSpPr/>
          <p:nvPr/>
        </p:nvSpPr>
        <p:spPr>
          <a:xfrm>
            <a:off x="6833786" y="1942558"/>
            <a:ext cx="2307832" cy="12452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ctrTitle"/>
          </p:nvPr>
        </p:nvSpPr>
        <p:spPr>
          <a:xfrm>
            <a:off x="510242" y="2050282"/>
            <a:ext cx="6108101" cy="1029803"/>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chemeClr val="lt1"/>
              </a:buClr>
              <a:buSzPts val="4100"/>
              <a:buFont typeface="Trebuchet MS"/>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txBox="1">
            <a:spLocks noGrp="1"/>
          </p:cNvSpPr>
          <p:nvPr>
            <p:ph type="subTitle" idx="1"/>
          </p:nvPr>
        </p:nvSpPr>
        <p:spPr>
          <a:xfrm>
            <a:off x="510242" y="3295529"/>
            <a:ext cx="6108101" cy="838265"/>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64" name="Google Shape;64;p14"/>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4"/>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4"/>
          <p:cNvSpPr txBox="1">
            <a:spLocks noGrp="1"/>
          </p:cNvSpPr>
          <p:nvPr>
            <p:ph type="sldNum" idx="12"/>
          </p:nvPr>
        </p:nvSpPr>
        <p:spPr>
          <a:xfrm>
            <a:off x="6941510" y="2062753"/>
            <a:ext cx="878916" cy="101733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7"/>
        <p:cNvGrpSpPr/>
        <p:nvPr/>
      </p:nvGrpSpPr>
      <p:grpSpPr>
        <a:xfrm>
          <a:off x="0" y="0"/>
          <a:ext cx="0" cy="0"/>
          <a:chOff x="0" y="0"/>
          <a:chExt cx="0" cy="0"/>
        </a:xfrm>
      </p:grpSpPr>
      <p:pic>
        <p:nvPicPr>
          <p:cNvPr id="68" name="Google Shape;68;p15"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69" name="Google Shape;69;p15"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70" name="Google Shape;70;p15"/>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 name="Google Shape;71;p15"/>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5"/>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74" name="Google Shape;74;p15"/>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5"/>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5"/>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pic>
        <p:nvPicPr>
          <p:cNvPr id="78" name="Google Shape;78;p16" descr="HD-ShadowLong.png"/>
          <p:cNvPicPr preferRelativeResize="0"/>
          <p:nvPr/>
        </p:nvPicPr>
        <p:blipFill rotWithShape="1">
          <a:blip r:embed="rId2">
            <a:alphaModFix/>
          </a:blip>
          <a:srcRect/>
          <a:stretch/>
        </p:blipFill>
        <p:spPr>
          <a:xfrm>
            <a:off x="-1" y="3065180"/>
            <a:ext cx="7828359" cy="240873"/>
          </a:xfrm>
          <a:prstGeom prst="rect">
            <a:avLst/>
          </a:prstGeom>
          <a:noFill/>
          <a:ln>
            <a:noFill/>
          </a:ln>
        </p:spPr>
      </p:pic>
      <p:pic>
        <p:nvPicPr>
          <p:cNvPr id="79" name="Google Shape;79;p16" descr="HD-ShadowShort.png"/>
          <p:cNvPicPr preferRelativeResize="0"/>
          <p:nvPr/>
        </p:nvPicPr>
        <p:blipFill rotWithShape="1">
          <a:blip r:embed="rId3">
            <a:alphaModFix/>
          </a:blip>
          <a:srcRect/>
          <a:stretch/>
        </p:blipFill>
        <p:spPr>
          <a:xfrm>
            <a:off x="7939368" y="3065926"/>
            <a:ext cx="1202248" cy="108203"/>
          </a:xfrm>
          <a:prstGeom prst="rect">
            <a:avLst/>
          </a:prstGeom>
          <a:noFill/>
          <a:ln>
            <a:noFill/>
          </a:ln>
        </p:spPr>
      </p:pic>
      <p:sp>
        <p:nvSpPr>
          <p:cNvPr id="80" name="Google Shape;80;p16"/>
          <p:cNvSpPr/>
          <p:nvPr/>
        </p:nvSpPr>
        <p:spPr>
          <a:xfrm>
            <a:off x="-1" y="20447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1" name="Google Shape;81;p16"/>
          <p:cNvSpPr/>
          <p:nvPr/>
        </p:nvSpPr>
        <p:spPr>
          <a:xfrm>
            <a:off x="7939369" y="20447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2" name="Google Shape;82;p16"/>
          <p:cNvSpPr txBox="1">
            <a:spLocks noGrp="1"/>
          </p:cNvSpPr>
          <p:nvPr>
            <p:ph type="title"/>
          </p:nvPr>
        </p:nvSpPr>
        <p:spPr>
          <a:xfrm>
            <a:off x="510242" y="2152421"/>
            <a:ext cx="7210395" cy="818091"/>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chemeClr val="lt1"/>
              </a:buClr>
              <a:buSzPts val="2700"/>
              <a:buFont typeface="Trebuchet M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6"/>
          <p:cNvSpPr txBox="1">
            <a:spLocks noGrp="1"/>
          </p:cNvSpPr>
          <p:nvPr>
            <p:ph type="body" idx="1"/>
          </p:nvPr>
        </p:nvSpPr>
        <p:spPr>
          <a:xfrm>
            <a:off x="510242" y="3174128"/>
            <a:ext cx="7210395" cy="1278013"/>
          </a:xfrm>
          <a:prstGeom prst="rect">
            <a:avLst/>
          </a:prstGeom>
          <a:noFill/>
          <a:ln>
            <a:noFill/>
          </a:ln>
        </p:spPr>
        <p:txBody>
          <a:bodyPr spcFirstLastPara="1" wrap="square" lIns="68575" tIns="34275" rIns="68575" bIns="34275" anchor="t" anchorCtr="0">
            <a:noAutofit/>
          </a:bodyPr>
          <a:lstStyle>
            <a:lvl1pPr marL="457200" lvl="0" indent="-228600" algn="r">
              <a:lnSpc>
                <a:spcPct val="90000"/>
              </a:lnSpc>
              <a:spcBef>
                <a:spcPts val="800"/>
              </a:spcBef>
              <a:spcAft>
                <a:spcPts val="0"/>
              </a:spcAft>
              <a:buClr>
                <a:schemeClr val="lt1"/>
              </a:buClr>
              <a:buSzPts val="1500"/>
              <a:buNone/>
              <a:defRPr sz="1500">
                <a:solidFill>
                  <a:schemeClr val="lt1"/>
                </a:solidFill>
              </a:defRPr>
            </a:lvl1pPr>
            <a:lvl2pPr marL="914400" lvl="1" indent="-228600" algn="l">
              <a:lnSpc>
                <a:spcPct val="90000"/>
              </a:lnSpc>
              <a:spcBef>
                <a:spcPts val="400"/>
              </a:spcBef>
              <a:spcAft>
                <a:spcPts val="0"/>
              </a:spcAft>
              <a:buClr>
                <a:schemeClr val="lt1"/>
              </a:buClr>
              <a:buSzPts val="1500"/>
              <a:buNone/>
              <a:defRPr sz="1500">
                <a:solidFill>
                  <a:schemeClr val="lt1"/>
                </a:solidFill>
              </a:defRPr>
            </a:lvl2pPr>
            <a:lvl3pPr marL="1371600" lvl="2" indent="-228600" algn="l">
              <a:lnSpc>
                <a:spcPct val="90000"/>
              </a:lnSpc>
              <a:spcBef>
                <a:spcPts val="400"/>
              </a:spcBef>
              <a:spcAft>
                <a:spcPts val="0"/>
              </a:spcAft>
              <a:buClr>
                <a:schemeClr val="lt1"/>
              </a:buClr>
              <a:buSzPts val="1400"/>
              <a:buNone/>
              <a:defRPr sz="1400">
                <a:solidFill>
                  <a:schemeClr val="lt1"/>
                </a:solidFill>
              </a:defRPr>
            </a:lvl3pPr>
            <a:lvl4pPr marL="1828800" lvl="3" indent="-228600" algn="l">
              <a:lnSpc>
                <a:spcPct val="90000"/>
              </a:lnSpc>
              <a:spcBef>
                <a:spcPts val="400"/>
              </a:spcBef>
              <a:spcAft>
                <a:spcPts val="0"/>
              </a:spcAft>
              <a:buClr>
                <a:schemeClr val="lt1"/>
              </a:buClr>
              <a:buSzPts val="1200"/>
              <a:buNone/>
              <a:defRPr sz="1200">
                <a:solidFill>
                  <a:schemeClr val="lt1"/>
                </a:solidFill>
              </a:defRPr>
            </a:lvl4pPr>
            <a:lvl5pPr marL="2286000" lvl="4" indent="-228600" algn="l">
              <a:lnSpc>
                <a:spcPct val="90000"/>
              </a:lnSpc>
              <a:spcBef>
                <a:spcPts val="400"/>
              </a:spcBef>
              <a:spcAft>
                <a:spcPts val="0"/>
              </a:spcAft>
              <a:buClr>
                <a:schemeClr val="lt1"/>
              </a:buClr>
              <a:buSzPts val="1200"/>
              <a:buNone/>
              <a:defRPr sz="1200">
                <a:solidFill>
                  <a:schemeClr val="lt1"/>
                </a:solidFill>
              </a:defRPr>
            </a:lvl5pPr>
            <a:lvl6pPr marL="2743200" lvl="5" indent="-228600" algn="l">
              <a:lnSpc>
                <a:spcPct val="90000"/>
              </a:lnSpc>
              <a:spcBef>
                <a:spcPts val="400"/>
              </a:spcBef>
              <a:spcAft>
                <a:spcPts val="0"/>
              </a:spcAft>
              <a:buClr>
                <a:schemeClr val="lt1"/>
              </a:buClr>
              <a:buSzPts val="1200"/>
              <a:buNone/>
              <a:defRPr sz="1200">
                <a:solidFill>
                  <a:schemeClr val="lt1"/>
                </a:solidFill>
              </a:defRPr>
            </a:lvl6pPr>
            <a:lvl7pPr marL="3200400" lvl="6" indent="-228600" algn="l">
              <a:lnSpc>
                <a:spcPct val="90000"/>
              </a:lnSpc>
              <a:spcBef>
                <a:spcPts val="400"/>
              </a:spcBef>
              <a:spcAft>
                <a:spcPts val="0"/>
              </a:spcAft>
              <a:buClr>
                <a:schemeClr val="lt1"/>
              </a:buClr>
              <a:buSzPts val="1200"/>
              <a:buNone/>
              <a:defRPr sz="1200">
                <a:solidFill>
                  <a:schemeClr val="lt1"/>
                </a:solidFill>
              </a:defRPr>
            </a:lvl7pPr>
            <a:lvl8pPr marL="3657600" lvl="7" indent="-228600" algn="l">
              <a:lnSpc>
                <a:spcPct val="90000"/>
              </a:lnSpc>
              <a:spcBef>
                <a:spcPts val="400"/>
              </a:spcBef>
              <a:spcAft>
                <a:spcPts val="0"/>
              </a:spcAft>
              <a:buClr>
                <a:schemeClr val="lt1"/>
              </a:buClr>
              <a:buSzPts val="1200"/>
              <a:buNone/>
              <a:defRPr sz="1200">
                <a:solidFill>
                  <a:schemeClr val="lt1"/>
                </a:solidFill>
              </a:defRPr>
            </a:lvl8pPr>
            <a:lvl9pPr marL="4114800" lvl="8" indent="-228600" algn="l">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84" name="Google Shape;84;p16"/>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6"/>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16"/>
          <p:cNvSpPr txBox="1">
            <a:spLocks noGrp="1"/>
          </p:cNvSpPr>
          <p:nvPr>
            <p:ph type="sldNum" idx="12"/>
          </p:nvPr>
        </p:nvSpPr>
        <p:spPr>
          <a:xfrm>
            <a:off x="8047091" y="2152421"/>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pic>
        <p:nvPicPr>
          <p:cNvPr id="88" name="Google Shape;88;p17"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89" name="Google Shape;89;p17"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90" name="Google Shape;90;p17"/>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1" name="Google Shape;91;p17"/>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17"/>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7"/>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7"/>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6"/>
        <p:cNvGrpSpPr/>
        <p:nvPr/>
      </p:nvGrpSpPr>
      <p:grpSpPr>
        <a:xfrm>
          <a:off x="0" y="0"/>
          <a:ext cx="0" cy="0"/>
          <a:chOff x="0" y="0"/>
          <a:chExt cx="0" cy="0"/>
        </a:xfrm>
      </p:grpSpPr>
      <p:pic>
        <p:nvPicPr>
          <p:cNvPr id="97" name="Google Shape;97;p18"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98" name="Google Shape;98;p18"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99" name="Google Shape;99;p18"/>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0" name="Google Shape;100;p18"/>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8"/>
          <p:cNvSpPr txBox="1">
            <a:spLocks noGrp="1"/>
          </p:cNvSpPr>
          <p:nvPr>
            <p:ph type="body" idx="1"/>
          </p:nvPr>
        </p:nvSpPr>
        <p:spPr>
          <a:xfrm>
            <a:off x="510240" y="1752655"/>
            <a:ext cx="3523768" cy="26994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03" name="Google Shape;103;p18"/>
          <p:cNvSpPr txBox="1">
            <a:spLocks noGrp="1"/>
          </p:cNvSpPr>
          <p:nvPr>
            <p:ph type="body" idx="2"/>
          </p:nvPr>
        </p:nvSpPr>
        <p:spPr>
          <a:xfrm>
            <a:off x="4195592" y="1752655"/>
            <a:ext cx="3525044" cy="26994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04" name="Google Shape;104;p18"/>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18"/>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18"/>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7"/>
        <p:cNvGrpSpPr/>
        <p:nvPr/>
      </p:nvGrpSpPr>
      <p:grpSpPr>
        <a:xfrm>
          <a:off x="0" y="0"/>
          <a:ext cx="0" cy="0"/>
          <a:chOff x="0" y="0"/>
          <a:chExt cx="0" cy="0"/>
        </a:xfrm>
      </p:grpSpPr>
      <p:pic>
        <p:nvPicPr>
          <p:cNvPr id="108" name="Google Shape;108;p19"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09" name="Google Shape;109;p19"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110" name="Google Shape;110;p19"/>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 name="Google Shape;111;p19"/>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510239" y="564922"/>
            <a:ext cx="7210397" cy="810703"/>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3" name="Google Shape;113;p19"/>
          <p:cNvSpPr txBox="1">
            <a:spLocks noGrp="1"/>
          </p:cNvSpPr>
          <p:nvPr>
            <p:ph type="body" idx="1"/>
          </p:nvPr>
        </p:nvSpPr>
        <p:spPr>
          <a:xfrm>
            <a:off x="679763" y="1752655"/>
            <a:ext cx="3354245" cy="519851"/>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14" name="Google Shape;114;p19"/>
          <p:cNvSpPr txBox="1">
            <a:spLocks noGrp="1"/>
          </p:cNvSpPr>
          <p:nvPr>
            <p:ph type="body" idx="2"/>
          </p:nvPr>
        </p:nvSpPr>
        <p:spPr>
          <a:xfrm>
            <a:off x="510242" y="2272506"/>
            <a:ext cx="3523766" cy="217963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15" name="Google Shape;115;p19"/>
          <p:cNvSpPr txBox="1">
            <a:spLocks noGrp="1"/>
          </p:cNvSpPr>
          <p:nvPr>
            <p:ph type="body" idx="3"/>
          </p:nvPr>
        </p:nvSpPr>
        <p:spPr>
          <a:xfrm>
            <a:off x="4365115" y="1752655"/>
            <a:ext cx="3355521" cy="51905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16" name="Google Shape;116;p19"/>
          <p:cNvSpPr txBox="1">
            <a:spLocks noGrp="1"/>
          </p:cNvSpPr>
          <p:nvPr>
            <p:ph type="body" idx="4"/>
          </p:nvPr>
        </p:nvSpPr>
        <p:spPr>
          <a:xfrm>
            <a:off x="4195592" y="2272506"/>
            <a:ext cx="3525044" cy="217963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17" name="Google Shape;117;p19"/>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19"/>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19"/>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0"/>
        <p:cNvGrpSpPr/>
        <p:nvPr/>
      </p:nvGrpSpPr>
      <p:grpSpPr>
        <a:xfrm>
          <a:off x="0" y="0"/>
          <a:ext cx="0" cy="0"/>
          <a:chOff x="0" y="0"/>
          <a:chExt cx="0" cy="0"/>
        </a:xfrm>
      </p:grpSpPr>
      <p:pic>
        <p:nvPicPr>
          <p:cNvPr id="121" name="Google Shape;121;p20" descr="HD-ShadowShort.png"/>
          <p:cNvPicPr preferRelativeResize="0"/>
          <p:nvPr/>
        </p:nvPicPr>
        <p:blipFill rotWithShape="1">
          <a:blip r:embed="rId2">
            <a:alphaModFix/>
          </a:blip>
          <a:srcRect/>
          <a:stretch/>
        </p:blipFill>
        <p:spPr>
          <a:xfrm>
            <a:off x="7939369" y="1478425"/>
            <a:ext cx="1202248" cy="108203"/>
          </a:xfrm>
          <a:prstGeom prst="rect">
            <a:avLst/>
          </a:prstGeom>
          <a:noFill/>
          <a:ln>
            <a:noFill/>
          </a:ln>
        </p:spPr>
      </p:pic>
      <p:sp>
        <p:nvSpPr>
          <p:cNvPr id="122" name="Google Shape;122;p20"/>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0"/>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0"/>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6"/>
        <p:cNvGrpSpPr/>
        <p:nvPr/>
      </p:nvGrpSpPr>
      <p:grpSpPr>
        <a:xfrm>
          <a:off x="0" y="0"/>
          <a:ext cx="0" cy="0"/>
          <a:chOff x="0" y="0"/>
          <a:chExt cx="0" cy="0"/>
        </a:xfrm>
      </p:grpSpPr>
      <p:pic>
        <p:nvPicPr>
          <p:cNvPr id="127" name="Google Shape;127;p21"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28" name="Google Shape;128;p21"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129" name="Google Shape;129;p21"/>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0" name="Google Shape;130;p21"/>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1" name="Google Shape;131;p21"/>
          <p:cNvSpPr txBox="1">
            <a:spLocks noGrp="1"/>
          </p:cNvSpPr>
          <p:nvPr>
            <p:ph type="title"/>
          </p:nvPr>
        </p:nvSpPr>
        <p:spPr>
          <a:xfrm>
            <a:off x="510241" y="564920"/>
            <a:ext cx="7210394" cy="81070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700"/>
              <a:buFont typeface="Trebuchet M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2" name="Google Shape;132;p21"/>
          <p:cNvSpPr txBox="1">
            <a:spLocks noGrp="1"/>
          </p:cNvSpPr>
          <p:nvPr>
            <p:ph type="body" idx="1"/>
          </p:nvPr>
        </p:nvSpPr>
        <p:spPr>
          <a:xfrm>
            <a:off x="3514385" y="1752655"/>
            <a:ext cx="4206252" cy="269948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3" name="Google Shape;133;p21"/>
          <p:cNvSpPr txBox="1">
            <a:spLocks noGrp="1"/>
          </p:cNvSpPr>
          <p:nvPr>
            <p:ph type="body" idx="2"/>
          </p:nvPr>
        </p:nvSpPr>
        <p:spPr>
          <a:xfrm>
            <a:off x="510242" y="1752654"/>
            <a:ext cx="2842558" cy="2699488"/>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34" name="Google Shape;134;p21"/>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1"/>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1"/>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7"/>
        <p:cNvGrpSpPr/>
        <p:nvPr/>
      </p:nvGrpSpPr>
      <p:grpSpPr>
        <a:xfrm>
          <a:off x="0" y="0"/>
          <a:ext cx="0" cy="0"/>
          <a:chOff x="0" y="0"/>
          <a:chExt cx="0" cy="0"/>
        </a:xfrm>
      </p:grpSpPr>
      <p:pic>
        <p:nvPicPr>
          <p:cNvPr id="138" name="Google Shape;138;p22"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39" name="Google Shape;139;p22"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140" name="Google Shape;140;p22"/>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1" name="Google Shape;141;p22"/>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510242" y="564921"/>
            <a:ext cx="7210393"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700"/>
              <a:buFont typeface="Trebuchet M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3" name="Google Shape;143;p22"/>
          <p:cNvSpPr>
            <a:spLocks noGrp="1"/>
          </p:cNvSpPr>
          <p:nvPr>
            <p:ph type="pic" idx="2"/>
          </p:nvPr>
        </p:nvSpPr>
        <p:spPr>
          <a:xfrm>
            <a:off x="3651250" y="1752656"/>
            <a:ext cx="4069387" cy="2699484"/>
          </a:xfrm>
          <a:prstGeom prst="rect">
            <a:avLst/>
          </a:prstGeom>
          <a:noFill/>
          <a:ln>
            <a:noFill/>
          </a:ln>
          <a:effectLst>
            <a:outerShdw blurRad="76200" dist="63500" dir="5040000" algn="tl" rotWithShape="0">
              <a:srgbClr val="000000">
                <a:alpha val="40784"/>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endParaRPr/>
          </a:p>
        </p:txBody>
      </p:sp>
      <p:sp>
        <p:nvSpPr>
          <p:cNvPr id="144" name="Google Shape;144;p22"/>
          <p:cNvSpPr txBox="1">
            <a:spLocks noGrp="1"/>
          </p:cNvSpPr>
          <p:nvPr>
            <p:ph type="body" idx="1"/>
          </p:nvPr>
        </p:nvSpPr>
        <p:spPr>
          <a:xfrm>
            <a:off x="510242" y="1752655"/>
            <a:ext cx="2907192" cy="2699486"/>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45" name="Google Shape;145;p22"/>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22"/>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2"/>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48"/>
        <p:cNvGrpSpPr/>
        <p:nvPr/>
      </p:nvGrpSpPr>
      <p:grpSpPr>
        <a:xfrm>
          <a:off x="0" y="0"/>
          <a:ext cx="0" cy="0"/>
          <a:chOff x="0" y="0"/>
          <a:chExt cx="0" cy="0"/>
        </a:xfrm>
      </p:grpSpPr>
      <p:pic>
        <p:nvPicPr>
          <p:cNvPr id="149" name="Google Shape;149;p23"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50" name="Google Shape;150;p23"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151" name="Google Shape;151;p23"/>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 name="Google Shape;152;p23"/>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 name="Google Shape;153;p23"/>
          <p:cNvSpPr txBox="1">
            <a:spLocks noGrp="1"/>
          </p:cNvSpPr>
          <p:nvPr>
            <p:ph type="title"/>
          </p:nvPr>
        </p:nvSpPr>
        <p:spPr>
          <a:xfrm>
            <a:off x="510242" y="3533712"/>
            <a:ext cx="7210394" cy="339788"/>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1800"/>
              <a:buFont typeface="Trebuchet MS"/>
              <a:buNone/>
              <a:defRPr sz="1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4" name="Google Shape;154;p23"/>
          <p:cNvSpPr>
            <a:spLocks noGrp="1"/>
          </p:cNvSpPr>
          <p:nvPr>
            <p:ph type="pic" idx="2"/>
          </p:nvPr>
        </p:nvSpPr>
        <p:spPr>
          <a:xfrm>
            <a:off x="510242" y="457198"/>
            <a:ext cx="7210394" cy="2692181"/>
          </a:xfrm>
          <a:prstGeom prst="rect">
            <a:avLst/>
          </a:prstGeom>
          <a:noFill/>
          <a:ln>
            <a:noFill/>
          </a:ln>
          <a:effectLst>
            <a:outerShdw blurRad="76200" dist="63500" dir="5040000" algn="tl" rotWithShape="0">
              <a:srgbClr val="000000">
                <a:alpha val="40784"/>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endParaRPr/>
          </a:p>
        </p:txBody>
      </p:sp>
      <p:sp>
        <p:nvSpPr>
          <p:cNvPr id="155" name="Google Shape;155;p23"/>
          <p:cNvSpPr txBox="1">
            <a:spLocks noGrp="1"/>
          </p:cNvSpPr>
          <p:nvPr>
            <p:ph type="body" idx="1"/>
          </p:nvPr>
        </p:nvSpPr>
        <p:spPr>
          <a:xfrm>
            <a:off x="510239" y="3877187"/>
            <a:ext cx="7210396" cy="46722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56" name="Google Shape;156;p23"/>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7" name="Google Shape;157;p23"/>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23"/>
          <p:cNvSpPr txBox="1">
            <a:spLocks noGrp="1"/>
          </p:cNvSpPr>
          <p:nvPr>
            <p:ph type="sldNum" idx="12"/>
          </p:nvPr>
        </p:nvSpPr>
        <p:spPr>
          <a:xfrm>
            <a:off x="8047091" y="3533482"/>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59"/>
        <p:cNvGrpSpPr/>
        <p:nvPr/>
      </p:nvGrpSpPr>
      <p:grpSpPr>
        <a:xfrm>
          <a:off x="0" y="0"/>
          <a:ext cx="0" cy="0"/>
          <a:chOff x="0" y="0"/>
          <a:chExt cx="0" cy="0"/>
        </a:xfrm>
      </p:grpSpPr>
      <p:pic>
        <p:nvPicPr>
          <p:cNvPr id="160" name="Google Shape;160;p24"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61" name="Google Shape;161;p24"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162" name="Google Shape;162;p24"/>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3" name="Google Shape;163;p24"/>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4" name="Google Shape;164;p24"/>
          <p:cNvSpPr txBox="1">
            <a:spLocks noGrp="1"/>
          </p:cNvSpPr>
          <p:nvPr>
            <p:ph type="title"/>
          </p:nvPr>
        </p:nvSpPr>
        <p:spPr>
          <a:xfrm>
            <a:off x="510242" y="457198"/>
            <a:ext cx="7210394" cy="269456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5" name="Google Shape;165;p24"/>
          <p:cNvSpPr txBox="1">
            <a:spLocks noGrp="1"/>
          </p:cNvSpPr>
          <p:nvPr>
            <p:ph type="body" idx="1"/>
          </p:nvPr>
        </p:nvSpPr>
        <p:spPr>
          <a:xfrm>
            <a:off x="510242" y="3533711"/>
            <a:ext cx="7210394" cy="818092"/>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66" name="Google Shape;166;p24"/>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7" name="Google Shape;167;p24"/>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24"/>
          <p:cNvSpPr txBox="1">
            <a:spLocks noGrp="1"/>
          </p:cNvSpPr>
          <p:nvPr>
            <p:ph type="sldNum" idx="12"/>
          </p:nvPr>
        </p:nvSpPr>
        <p:spPr>
          <a:xfrm>
            <a:off x="8047091" y="3533711"/>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69"/>
        <p:cNvGrpSpPr/>
        <p:nvPr/>
      </p:nvGrpSpPr>
      <p:grpSpPr>
        <a:xfrm>
          <a:off x="0" y="0"/>
          <a:ext cx="0" cy="0"/>
          <a:chOff x="0" y="0"/>
          <a:chExt cx="0" cy="0"/>
        </a:xfrm>
      </p:grpSpPr>
      <p:pic>
        <p:nvPicPr>
          <p:cNvPr id="170" name="Google Shape;170;p25"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71" name="Google Shape;171;p25"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172" name="Google Shape;172;p25"/>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3" name="Google Shape;173;p25"/>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4" name="Google Shape;174;p25"/>
          <p:cNvSpPr txBox="1">
            <a:spLocks noGrp="1"/>
          </p:cNvSpPr>
          <p:nvPr>
            <p:ph type="title"/>
          </p:nvPr>
        </p:nvSpPr>
        <p:spPr>
          <a:xfrm>
            <a:off x="845892" y="457198"/>
            <a:ext cx="6539158" cy="227704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5" name="Google Shape;175;p25"/>
          <p:cNvSpPr txBox="1">
            <a:spLocks noGrp="1"/>
          </p:cNvSpPr>
          <p:nvPr>
            <p:ph type="body" idx="1"/>
          </p:nvPr>
        </p:nvSpPr>
        <p:spPr>
          <a:xfrm>
            <a:off x="1051716" y="2740034"/>
            <a:ext cx="6117434" cy="411726"/>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76" name="Google Shape;176;p25"/>
          <p:cNvSpPr txBox="1">
            <a:spLocks noGrp="1"/>
          </p:cNvSpPr>
          <p:nvPr>
            <p:ph type="body" idx="2"/>
          </p:nvPr>
        </p:nvSpPr>
        <p:spPr>
          <a:xfrm>
            <a:off x="510242" y="3533711"/>
            <a:ext cx="7210394" cy="818092"/>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77" name="Google Shape;177;p25"/>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8" name="Google Shape;178;p25"/>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9" name="Google Shape;179;p25"/>
          <p:cNvSpPr txBox="1">
            <a:spLocks noGrp="1"/>
          </p:cNvSpPr>
          <p:nvPr>
            <p:ph type="sldNum" idx="12"/>
          </p:nvPr>
        </p:nvSpPr>
        <p:spPr>
          <a:xfrm>
            <a:off x="8047091" y="3532444"/>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
        <p:nvSpPr>
          <p:cNvPr id="180" name="Google Shape;180;p25"/>
          <p:cNvSpPr txBox="1"/>
          <p:nvPr/>
        </p:nvSpPr>
        <p:spPr>
          <a:xfrm>
            <a:off x="437679" y="56108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5400"/>
              <a:buFont typeface="Trebuchet MS"/>
              <a:buNone/>
            </a:pPr>
            <a:r>
              <a:rPr lang="en-GB" sz="5400" b="0" cap="none">
                <a:solidFill>
                  <a:schemeClr val="lt1"/>
                </a:solidFill>
                <a:latin typeface="Trebuchet MS"/>
                <a:ea typeface="Trebuchet MS"/>
                <a:cs typeface="Trebuchet MS"/>
                <a:sym typeface="Trebuchet MS"/>
              </a:rPr>
              <a:t>“</a:t>
            </a:r>
            <a:endParaRPr sz="1100"/>
          </a:p>
        </p:txBody>
      </p:sp>
      <p:sp>
        <p:nvSpPr>
          <p:cNvPr id="181" name="Google Shape;181;p25"/>
          <p:cNvSpPr txBox="1"/>
          <p:nvPr/>
        </p:nvSpPr>
        <p:spPr>
          <a:xfrm>
            <a:off x="7247107" y="2275143"/>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5400"/>
              <a:buFont typeface="Trebuchet MS"/>
              <a:buNone/>
            </a:pPr>
            <a:r>
              <a:rPr lang="en-GB" sz="5400" b="0" cap="none">
                <a:solidFill>
                  <a:schemeClr val="lt1"/>
                </a:solidFill>
                <a:latin typeface="Trebuchet MS"/>
                <a:ea typeface="Trebuchet MS"/>
                <a:cs typeface="Trebuchet MS"/>
                <a:sym typeface="Trebuchet MS"/>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2"/>
        <p:cNvGrpSpPr/>
        <p:nvPr/>
      </p:nvGrpSpPr>
      <p:grpSpPr>
        <a:xfrm>
          <a:off x="0" y="0"/>
          <a:ext cx="0" cy="0"/>
          <a:chOff x="0" y="0"/>
          <a:chExt cx="0" cy="0"/>
        </a:xfrm>
      </p:grpSpPr>
      <p:pic>
        <p:nvPicPr>
          <p:cNvPr id="183" name="Google Shape;183;p26"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84" name="Google Shape;184;p26"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185" name="Google Shape;185;p26"/>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 name="Google Shape;186;p26"/>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 name="Google Shape;187;p26"/>
          <p:cNvSpPr txBox="1">
            <a:spLocks noGrp="1"/>
          </p:cNvSpPr>
          <p:nvPr>
            <p:ph type="title"/>
          </p:nvPr>
        </p:nvSpPr>
        <p:spPr>
          <a:xfrm>
            <a:off x="510239" y="3533711"/>
            <a:ext cx="7210396" cy="441401"/>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8" name="Google Shape;188;p26"/>
          <p:cNvSpPr txBox="1">
            <a:spLocks noGrp="1"/>
          </p:cNvSpPr>
          <p:nvPr>
            <p:ph type="body" idx="1"/>
          </p:nvPr>
        </p:nvSpPr>
        <p:spPr>
          <a:xfrm>
            <a:off x="510240" y="3975112"/>
            <a:ext cx="7210396" cy="376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89" name="Google Shape;189;p26"/>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0" name="Google Shape;190;p26"/>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1" name="Google Shape;191;p26"/>
          <p:cNvSpPr txBox="1">
            <a:spLocks noGrp="1"/>
          </p:cNvSpPr>
          <p:nvPr>
            <p:ph type="sldNum" idx="12"/>
          </p:nvPr>
        </p:nvSpPr>
        <p:spPr>
          <a:xfrm>
            <a:off x="8047091" y="3532444"/>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pic>
        <p:nvPicPr>
          <p:cNvPr id="193" name="Google Shape;193;p27"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94" name="Google Shape;194;p27"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195" name="Google Shape;195;p27"/>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6" name="Google Shape;196;p27"/>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7" name="Google Shape;197;p27"/>
          <p:cNvSpPr txBox="1">
            <a:spLocks noGrp="1"/>
          </p:cNvSpPr>
          <p:nvPr>
            <p:ph type="title"/>
          </p:nvPr>
        </p:nvSpPr>
        <p:spPr>
          <a:xfrm>
            <a:off x="501917" y="564921"/>
            <a:ext cx="7218720"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8" name="Google Shape;198;p27"/>
          <p:cNvSpPr txBox="1">
            <a:spLocks noGrp="1"/>
          </p:cNvSpPr>
          <p:nvPr>
            <p:ph type="body" idx="1"/>
          </p:nvPr>
        </p:nvSpPr>
        <p:spPr>
          <a:xfrm>
            <a:off x="495709" y="1752655"/>
            <a:ext cx="2302525"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99" name="Google Shape;199;p27"/>
          <p:cNvSpPr txBox="1">
            <a:spLocks noGrp="1"/>
          </p:cNvSpPr>
          <p:nvPr>
            <p:ph type="body" idx="2"/>
          </p:nvPr>
        </p:nvSpPr>
        <p:spPr>
          <a:xfrm>
            <a:off x="510242" y="2267005"/>
            <a:ext cx="2287277" cy="218513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00" name="Google Shape;200;p27"/>
          <p:cNvSpPr txBox="1">
            <a:spLocks noGrp="1"/>
          </p:cNvSpPr>
          <p:nvPr>
            <p:ph type="body" idx="3"/>
          </p:nvPr>
        </p:nvSpPr>
        <p:spPr>
          <a:xfrm>
            <a:off x="2967019" y="1752655"/>
            <a:ext cx="2297430"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01" name="Google Shape;201;p27"/>
          <p:cNvSpPr txBox="1">
            <a:spLocks noGrp="1"/>
          </p:cNvSpPr>
          <p:nvPr>
            <p:ph type="body" idx="4"/>
          </p:nvPr>
        </p:nvSpPr>
        <p:spPr>
          <a:xfrm>
            <a:off x="2959102" y="2267005"/>
            <a:ext cx="2297430" cy="218513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02" name="Google Shape;202;p27"/>
          <p:cNvSpPr txBox="1">
            <a:spLocks noGrp="1"/>
          </p:cNvSpPr>
          <p:nvPr>
            <p:ph type="body" idx="5"/>
          </p:nvPr>
        </p:nvSpPr>
        <p:spPr>
          <a:xfrm>
            <a:off x="5418117" y="1752655"/>
            <a:ext cx="2302519"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03" name="Google Shape;203;p27"/>
          <p:cNvSpPr txBox="1">
            <a:spLocks noGrp="1"/>
          </p:cNvSpPr>
          <p:nvPr>
            <p:ph type="body" idx="6"/>
          </p:nvPr>
        </p:nvSpPr>
        <p:spPr>
          <a:xfrm>
            <a:off x="5418117" y="2267005"/>
            <a:ext cx="2302519" cy="218513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04" name="Google Shape;204;p27"/>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5" name="Google Shape;205;p27"/>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6" name="Google Shape;206;p27"/>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7"/>
        <p:cNvGrpSpPr/>
        <p:nvPr/>
      </p:nvGrpSpPr>
      <p:grpSpPr>
        <a:xfrm>
          <a:off x="0" y="0"/>
          <a:ext cx="0" cy="0"/>
          <a:chOff x="0" y="0"/>
          <a:chExt cx="0" cy="0"/>
        </a:xfrm>
      </p:grpSpPr>
      <p:pic>
        <p:nvPicPr>
          <p:cNvPr id="208" name="Google Shape;208;p28"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209" name="Google Shape;209;p28"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210" name="Google Shape;210;p28"/>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1" name="Google Shape;211;p28"/>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2" name="Google Shape;212;p28"/>
          <p:cNvSpPr txBox="1">
            <a:spLocks noGrp="1"/>
          </p:cNvSpPr>
          <p:nvPr>
            <p:ph type="title"/>
          </p:nvPr>
        </p:nvSpPr>
        <p:spPr>
          <a:xfrm>
            <a:off x="510242" y="564921"/>
            <a:ext cx="7210395"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3" name="Google Shape;213;p28"/>
          <p:cNvSpPr txBox="1">
            <a:spLocks noGrp="1"/>
          </p:cNvSpPr>
          <p:nvPr>
            <p:ph type="body" idx="1"/>
          </p:nvPr>
        </p:nvSpPr>
        <p:spPr>
          <a:xfrm>
            <a:off x="510239" y="3223127"/>
            <a:ext cx="2287279"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14" name="Google Shape;214;p28"/>
          <p:cNvSpPr>
            <a:spLocks noGrp="1"/>
          </p:cNvSpPr>
          <p:nvPr>
            <p:ph type="pic" idx="2"/>
          </p:nvPr>
        </p:nvSpPr>
        <p:spPr>
          <a:xfrm>
            <a:off x="510239" y="1752655"/>
            <a:ext cx="2287279" cy="1143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9pPr>
          </a:lstStyle>
          <a:p>
            <a:endParaRPr/>
          </a:p>
        </p:txBody>
      </p:sp>
      <p:sp>
        <p:nvSpPr>
          <p:cNvPr id="215" name="Google Shape;215;p28"/>
          <p:cNvSpPr txBox="1">
            <a:spLocks noGrp="1"/>
          </p:cNvSpPr>
          <p:nvPr>
            <p:ph type="body" idx="3"/>
          </p:nvPr>
        </p:nvSpPr>
        <p:spPr>
          <a:xfrm>
            <a:off x="510239" y="3655324"/>
            <a:ext cx="2287279" cy="79681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16" name="Google Shape;216;p28"/>
          <p:cNvSpPr txBox="1">
            <a:spLocks noGrp="1"/>
          </p:cNvSpPr>
          <p:nvPr>
            <p:ph type="body" idx="4"/>
          </p:nvPr>
        </p:nvSpPr>
        <p:spPr>
          <a:xfrm>
            <a:off x="2959103" y="3223127"/>
            <a:ext cx="2297430"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17" name="Google Shape;217;p28"/>
          <p:cNvSpPr>
            <a:spLocks noGrp="1"/>
          </p:cNvSpPr>
          <p:nvPr>
            <p:ph type="pic" idx="5"/>
          </p:nvPr>
        </p:nvSpPr>
        <p:spPr>
          <a:xfrm>
            <a:off x="2959102" y="1752655"/>
            <a:ext cx="2297430" cy="1143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9pPr>
          </a:lstStyle>
          <a:p>
            <a:endParaRPr/>
          </a:p>
        </p:txBody>
      </p:sp>
      <p:sp>
        <p:nvSpPr>
          <p:cNvPr id="218" name="Google Shape;218;p28"/>
          <p:cNvSpPr txBox="1">
            <a:spLocks noGrp="1"/>
          </p:cNvSpPr>
          <p:nvPr>
            <p:ph type="body" idx="6"/>
          </p:nvPr>
        </p:nvSpPr>
        <p:spPr>
          <a:xfrm>
            <a:off x="2958088" y="3655323"/>
            <a:ext cx="2300473" cy="79681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19" name="Google Shape;219;p28"/>
          <p:cNvSpPr txBox="1">
            <a:spLocks noGrp="1"/>
          </p:cNvSpPr>
          <p:nvPr>
            <p:ph type="body" idx="7"/>
          </p:nvPr>
        </p:nvSpPr>
        <p:spPr>
          <a:xfrm>
            <a:off x="5423009" y="3223127"/>
            <a:ext cx="2297629"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20" name="Google Shape;220;p28"/>
          <p:cNvSpPr>
            <a:spLocks noGrp="1"/>
          </p:cNvSpPr>
          <p:nvPr>
            <p:ph type="pic" idx="8"/>
          </p:nvPr>
        </p:nvSpPr>
        <p:spPr>
          <a:xfrm>
            <a:off x="5423008" y="1752655"/>
            <a:ext cx="2297629" cy="1143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9pPr>
          </a:lstStyle>
          <a:p>
            <a:endParaRPr/>
          </a:p>
        </p:txBody>
      </p:sp>
      <p:sp>
        <p:nvSpPr>
          <p:cNvPr id="221" name="Google Shape;221;p28"/>
          <p:cNvSpPr txBox="1">
            <a:spLocks noGrp="1"/>
          </p:cNvSpPr>
          <p:nvPr>
            <p:ph type="body" idx="9"/>
          </p:nvPr>
        </p:nvSpPr>
        <p:spPr>
          <a:xfrm>
            <a:off x="5422915" y="3655322"/>
            <a:ext cx="2300672" cy="79681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222" name="Google Shape;222;p28"/>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28"/>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4" name="Google Shape;224;p28"/>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5"/>
        <p:cNvGrpSpPr/>
        <p:nvPr/>
      </p:nvGrpSpPr>
      <p:grpSpPr>
        <a:xfrm>
          <a:off x="0" y="0"/>
          <a:ext cx="0" cy="0"/>
          <a:chOff x="0" y="0"/>
          <a:chExt cx="0" cy="0"/>
        </a:xfrm>
      </p:grpSpPr>
      <p:pic>
        <p:nvPicPr>
          <p:cNvPr id="226" name="Google Shape;226;p29"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227" name="Google Shape;227;p29"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228" name="Google Shape;228;p29"/>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 name="Google Shape;229;p29"/>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 name="Google Shape;230;p29"/>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chemeClr val="lt1"/>
              </a:buClr>
              <a:buSzPts val="2700"/>
              <a:buFont typeface="Trebuchet MS"/>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1" name="Google Shape;231;p29"/>
          <p:cNvSpPr txBox="1">
            <a:spLocks noGrp="1"/>
          </p:cNvSpPr>
          <p:nvPr>
            <p:ph type="body" idx="1"/>
          </p:nvPr>
        </p:nvSpPr>
        <p:spPr>
          <a:xfrm rot="5400000">
            <a:off x="2765695" y="-502800"/>
            <a:ext cx="2699487" cy="7210396"/>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32" name="Google Shape;232;p29"/>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3" name="Google Shape;233;p29"/>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4" name="Google Shape;234;p29"/>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5"/>
        <p:cNvGrpSpPr/>
        <p:nvPr/>
      </p:nvGrpSpPr>
      <p:grpSpPr>
        <a:xfrm>
          <a:off x="0" y="0"/>
          <a:ext cx="0" cy="0"/>
          <a:chOff x="0" y="0"/>
          <a:chExt cx="0" cy="0"/>
        </a:xfrm>
      </p:grpSpPr>
      <p:sp>
        <p:nvSpPr>
          <p:cNvPr id="236" name="Google Shape;236;p30"/>
          <p:cNvSpPr/>
          <p:nvPr/>
        </p:nvSpPr>
        <p:spPr>
          <a:xfrm rot="5400000">
            <a:off x="6087155" y="1402046"/>
            <a:ext cx="3830241" cy="1026149"/>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 name="Google Shape;237;p30"/>
          <p:cNvSpPr/>
          <p:nvPr/>
        </p:nvSpPr>
        <p:spPr>
          <a:xfrm rot="5400000">
            <a:off x="7401151" y="4029302"/>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 name="Google Shape;238;p30"/>
          <p:cNvSpPr txBox="1">
            <a:spLocks noGrp="1"/>
          </p:cNvSpPr>
          <p:nvPr>
            <p:ph type="title"/>
          </p:nvPr>
        </p:nvSpPr>
        <p:spPr>
          <a:xfrm rot="5400000">
            <a:off x="6366939" y="1687182"/>
            <a:ext cx="3265320" cy="805351"/>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9" name="Google Shape;239;p30"/>
          <p:cNvSpPr txBox="1">
            <a:spLocks noGrp="1"/>
          </p:cNvSpPr>
          <p:nvPr>
            <p:ph type="body" idx="1"/>
          </p:nvPr>
        </p:nvSpPr>
        <p:spPr>
          <a:xfrm rot="5400000">
            <a:off x="1839022" y="-871583"/>
            <a:ext cx="3994942" cy="6652503"/>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40" name="Google Shape;240;p30"/>
          <p:cNvSpPr txBox="1">
            <a:spLocks noGrp="1"/>
          </p:cNvSpPr>
          <p:nvPr>
            <p:ph type="dt" idx="10"/>
          </p:nvPr>
        </p:nvSpPr>
        <p:spPr>
          <a:xfrm>
            <a:off x="5105344" y="4452140"/>
            <a:ext cx="20574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1" name="Google Shape;241;p30"/>
          <p:cNvSpPr txBox="1">
            <a:spLocks noGrp="1"/>
          </p:cNvSpPr>
          <p:nvPr>
            <p:ph type="ftr" idx="11"/>
          </p:nvPr>
        </p:nvSpPr>
        <p:spPr>
          <a:xfrm>
            <a:off x="510241" y="4452141"/>
            <a:ext cx="4595104"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2" name="Google Shape;242;p30"/>
          <p:cNvSpPr txBox="1">
            <a:spLocks noGrp="1"/>
          </p:cNvSpPr>
          <p:nvPr>
            <p:ph type="sldNum" idx="12"/>
          </p:nvPr>
        </p:nvSpPr>
        <p:spPr>
          <a:xfrm>
            <a:off x="7573163" y="4048975"/>
            <a:ext cx="865613" cy="818092"/>
          </a:xfrm>
          <a:prstGeom prst="rect">
            <a:avLst/>
          </a:prstGeom>
          <a:noFill/>
          <a:ln>
            <a:noFill/>
          </a:ln>
        </p:spPr>
        <p:txBody>
          <a:bodyPr spcFirstLastPara="1" wrap="square" lIns="68575" tIns="34275" rIns="68575" bIns="34275" anchor="t" anchorCtr="0">
            <a:noAutofit/>
          </a:bodyPr>
          <a:lstStyle>
            <a:lvl1pPr marL="0" lvl="0" indent="0" algn="ctr">
              <a:spcBef>
                <a:spcPts val="0"/>
              </a:spcBef>
              <a:buNone/>
              <a:defRPr sz="2700">
                <a:solidFill>
                  <a:schemeClr val="lt1"/>
                </a:solidFill>
                <a:latin typeface="Trebuchet MS"/>
                <a:ea typeface="Trebuchet MS"/>
                <a:cs typeface="Trebuchet MS"/>
                <a:sym typeface="Trebuchet MS"/>
              </a:defRPr>
            </a:lvl1pPr>
            <a:lvl2pPr marL="0" lvl="1" indent="0" algn="ctr">
              <a:spcBef>
                <a:spcPts val="0"/>
              </a:spcBef>
              <a:buNone/>
              <a:defRPr sz="2700">
                <a:solidFill>
                  <a:schemeClr val="lt1"/>
                </a:solidFill>
                <a:latin typeface="Trebuchet MS"/>
                <a:ea typeface="Trebuchet MS"/>
                <a:cs typeface="Trebuchet MS"/>
                <a:sym typeface="Trebuchet MS"/>
              </a:defRPr>
            </a:lvl2pPr>
            <a:lvl3pPr marL="0" lvl="2" indent="0" algn="ctr">
              <a:spcBef>
                <a:spcPts val="0"/>
              </a:spcBef>
              <a:buNone/>
              <a:defRPr sz="2700">
                <a:solidFill>
                  <a:schemeClr val="lt1"/>
                </a:solidFill>
                <a:latin typeface="Trebuchet MS"/>
                <a:ea typeface="Trebuchet MS"/>
                <a:cs typeface="Trebuchet MS"/>
                <a:sym typeface="Trebuchet MS"/>
              </a:defRPr>
            </a:lvl3pPr>
            <a:lvl4pPr marL="0" lvl="3" indent="0" algn="ctr">
              <a:spcBef>
                <a:spcPts val="0"/>
              </a:spcBef>
              <a:buNone/>
              <a:defRPr sz="2700">
                <a:solidFill>
                  <a:schemeClr val="lt1"/>
                </a:solidFill>
                <a:latin typeface="Trebuchet MS"/>
                <a:ea typeface="Trebuchet MS"/>
                <a:cs typeface="Trebuchet MS"/>
                <a:sym typeface="Trebuchet MS"/>
              </a:defRPr>
            </a:lvl4pPr>
            <a:lvl5pPr marL="0" lvl="4" indent="0" algn="ctr">
              <a:spcBef>
                <a:spcPts val="0"/>
              </a:spcBef>
              <a:buNone/>
              <a:defRPr sz="2700">
                <a:solidFill>
                  <a:schemeClr val="lt1"/>
                </a:solidFill>
                <a:latin typeface="Trebuchet MS"/>
                <a:ea typeface="Trebuchet MS"/>
                <a:cs typeface="Trebuchet MS"/>
                <a:sym typeface="Trebuchet MS"/>
              </a:defRPr>
            </a:lvl5pPr>
            <a:lvl6pPr marL="0" lvl="5" indent="0" algn="ctr">
              <a:spcBef>
                <a:spcPts val="0"/>
              </a:spcBef>
              <a:buNone/>
              <a:defRPr sz="2700">
                <a:solidFill>
                  <a:schemeClr val="lt1"/>
                </a:solidFill>
                <a:latin typeface="Trebuchet MS"/>
                <a:ea typeface="Trebuchet MS"/>
                <a:cs typeface="Trebuchet MS"/>
                <a:sym typeface="Trebuchet MS"/>
              </a:defRPr>
            </a:lvl6pPr>
            <a:lvl7pPr marL="0" lvl="6" indent="0" algn="ctr">
              <a:spcBef>
                <a:spcPts val="0"/>
              </a:spcBef>
              <a:buNone/>
              <a:defRPr sz="2700">
                <a:solidFill>
                  <a:schemeClr val="lt1"/>
                </a:solidFill>
                <a:latin typeface="Trebuchet MS"/>
                <a:ea typeface="Trebuchet MS"/>
                <a:cs typeface="Trebuchet MS"/>
                <a:sym typeface="Trebuchet MS"/>
              </a:defRPr>
            </a:lvl7pPr>
            <a:lvl8pPr marL="0" lvl="7" indent="0" algn="ctr">
              <a:spcBef>
                <a:spcPts val="0"/>
              </a:spcBef>
              <a:buNone/>
              <a:defRPr sz="2700">
                <a:solidFill>
                  <a:schemeClr val="lt1"/>
                </a:solidFill>
                <a:latin typeface="Trebuchet MS"/>
                <a:ea typeface="Trebuchet MS"/>
                <a:cs typeface="Trebuchet MS"/>
                <a:sym typeface="Trebuchet MS"/>
              </a:defRPr>
            </a:lvl8pPr>
            <a:lvl9pPr marL="0" lvl="8" indent="0" algn="ctr">
              <a:spcBef>
                <a:spcPts val="0"/>
              </a:spcBef>
              <a:buNone/>
              <a:defRPr sz="27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0"/>
        <p:cNvGrpSpPr/>
        <p:nvPr/>
      </p:nvGrpSpPr>
      <p:grpSpPr>
        <a:xfrm>
          <a:off x="0" y="0"/>
          <a:ext cx="0" cy="0"/>
          <a:chOff x="0" y="0"/>
          <a:chExt cx="0" cy="0"/>
        </a:xfrm>
      </p:grpSpPr>
      <p:pic>
        <p:nvPicPr>
          <p:cNvPr id="251" name="Google Shape;251;p32" descr="HD-ShadowLong.png"/>
          <p:cNvPicPr preferRelativeResize="0"/>
          <p:nvPr/>
        </p:nvPicPr>
        <p:blipFill rotWithShape="1">
          <a:blip r:embed="rId2">
            <a:alphaModFix/>
          </a:blip>
          <a:srcRect/>
          <a:stretch/>
        </p:blipFill>
        <p:spPr>
          <a:xfrm>
            <a:off x="1" y="3182138"/>
            <a:ext cx="6726063" cy="206957"/>
          </a:xfrm>
          <a:prstGeom prst="rect">
            <a:avLst/>
          </a:prstGeom>
          <a:noFill/>
          <a:ln>
            <a:noFill/>
          </a:ln>
        </p:spPr>
      </p:pic>
      <p:pic>
        <p:nvPicPr>
          <p:cNvPr id="252" name="Google Shape;252;p32" descr="HD-ShadowShort.png"/>
          <p:cNvPicPr preferRelativeResize="0"/>
          <p:nvPr/>
        </p:nvPicPr>
        <p:blipFill rotWithShape="1">
          <a:blip r:embed="rId3">
            <a:alphaModFix/>
          </a:blip>
          <a:srcRect/>
          <a:stretch/>
        </p:blipFill>
        <p:spPr>
          <a:xfrm>
            <a:off x="6833787" y="3182884"/>
            <a:ext cx="2307831" cy="207705"/>
          </a:xfrm>
          <a:prstGeom prst="rect">
            <a:avLst/>
          </a:prstGeom>
          <a:noFill/>
          <a:ln>
            <a:noFill/>
          </a:ln>
        </p:spPr>
      </p:pic>
      <p:sp>
        <p:nvSpPr>
          <p:cNvPr id="253" name="Google Shape;253;p32"/>
          <p:cNvSpPr/>
          <p:nvPr/>
        </p:nvSpPr>
        <p:spPr>
          <a:xfrm>
            <a:off x="0" y="1942558"/>
            <a:ext cx="6726064" cy="12452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2"/>
          <p:cNvSpPr/>
          <p:nvPr/>
        </p:nvSpPr>
        <p:spPr>
          <a:xfrm>
            <a:off x="6833786" y="1942558"/>
            <a:ext cx="2307832" cy="12452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2"/>
          <p:cNvSpPr txBox="1">
            <a:spLocks noGrp="1"/>
          </p:cNvSpPr>
          <p:nvPr>
            <p:ph type="ctrTitle"/>
          </p:nvPr>
        </p:nvSpPr>
        <p:spPr>
          <a:xfrm>
            <a:off x="510242" y="2050282"/>
            <a:ext cx="6108101" cy="1029803"/>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chemeClr val="lt1"/>
              </a:buClr>
              <a:buSzPts val="4100"/>
              <a:buFont typeface="Trebuchet MS"/>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6" name="Google Shape;256;p32"/>
          <p:cNvSpPr txBox="1">
            <a:spLocks noGrp="1"/>
          </p:cNvSpPr>
          <p:nvPr>
            <p:ph type="subTitle" idx="1"/>
          </p:nvPr>
        </p:nvSpPr>
        <p:spPr>
          <a:xfrm>
            <a:off x="510242" y="3295529"/>
            <a:ext cx="6108101" cy="838265"/>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257" name="Google Shape;257;p32"/>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8" name="Google Shape;258;p32"/>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9" name="Google Shape;259;p32"/>
          <p:cNvSpPr txBox="1">
            <a:spLocks noGrp="1"/>
          </p:cNvSpPr>
          <p:nvPr>
            <p:ph type="sldNum" idx="12"/>
          </p:nvPr>
        </p:nvSpPr>
        <p:spPr>
          <a:xfrm>
            <a:off x="6941510" y="2062753"/>
            <a:ext cx="878916" cy="101733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0"/>
        <p:cNvGrpSpPr/>
        <p:nvPr/>
      </p:nvGrpSpPr>
      <p:grpSpPr>
        <a:xfrm>
          <a:off x="0" y="0"/>
          <a:ext cx="0" cy="0"/>
          <a:chOff x="0" y="0"/>
          <a:chExt cx="0" cy="0"/>
        </a:xfrm>
      </p:grpSpPr>
      <p:pic>
        <p:nvPicPr>
          <p:cNvPr id="261" name="Google Shape;261;p33"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262" name="Google Shape;262;p33"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263" name="Google Shape;263;p33"/>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3"/>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3"/>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6" name="Google Shape;266;p33"/>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67" name="Google Shape;267;p33"/>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 name="Google Shape;268;p33"/>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9" name="Google Shape;269;p33"/>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0"/>
        <p:cNvGrpSpPr/>
        <p:nvPr/>
      </p:nvGrpSpPr>
      <p:grpSpPr>
        <a:xfrm>
          <a:off x="0" y="0"/>
          <a:ext cx="0" cy="0"/>
          <a:chOff x="0" y="0"/>
          <a:chExt cx="0" cy="0"/>
        </a:xfrm>
      </p:grpSpPr>
      <p:pic>
        <p:nvPicPr>
          <p:cNvPr id="271" name="Google Shape;271;p34" descr="HD-ShadowLong.png"/>
          <p:cNvPicPr preferRelativeResize="0"/>
          <p:nvPr/>
        </p:nvPicPr>
        <p:blipFill rotWithShape="1">
          <a:blip r:embed="rId2">
            <a:alphaModFix/>
          </a:blip>
          <a:srcRect/>
          <a:stretch/>
        </p:blipFill>
        <p:spPr>
          <a:xfrm>
            <a:off x="-1" y="3065180"/>
            <a:ext cx="7828359" cy="240873"/>
          </a:xfrm>
          <a:prstGeom prst="rect">
            <a:avLst/>
          </a:prstGeom>
          <a:noFill/>
          <a:ln>
            <a:noFill/>
          </a:ln>
        </p:spPr>
      </p:pic>
      <p:pic>
        <p:nvPicPr>
          <p:cNvPr id="272" name="Google Shape;272;p34" descr="HD-ShadowShort.png"/>
          <p:cNvPicPr preferRelativeResize="0"/>
          <p:nvPr/>
        </p:nvPicPr>
        <p:blipFill rotWithShape="1">
          <a:blip r:embed="rId3">
            <a:alphaModFix/>
          </a:blip>
          <a:srcRect/>
          <a:stretch/>
        </p:blipFill>
        <p:spPr>
          <a:xfrm>
            <a:off x="7939368" y="3065926"/>
            <a:ext cx="1202248" cy="108203"/>
          </a:xfrm>
          <a:prstGeom prst="rect">
            <a:avLst/>
          </a:prstGeom>
          <a:noFill/>
          <a:ln>
            <a:noFill/>
          </a:ln>
        </p:spPr>
      </p:pic>
      <p:sp>
        <p:nvSpPr>
          <p:cNvPr id="273" name="Google Shape;273;p34"/>
          <p:cNvSpPr/>
          <p:nvPr/>
        </p:nvSpPr>
        <p:spPr>
          <a:xfrm>
            <a:off x="-1" y="20447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4"/>
          <p:cNvSpPr/>
          <p:nvPr/>
        </p:nvSpPr>
        <p:spPr>
          <a:xfrm>
            <a:off x="7939369" y="20447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4"/>
          <p:cNvSpPr txBox="1">
            <a:spLocks noGrp="1"/>
          </p:cNvSpPr>
          <p:nvPr>
            <p:ph type="title"/>
          </p:nvPr>
        </p:nvSpPr>
        <p:spPr>
          <a:xfrm>
            <a:off x="510242" y="2152421"/>
            <a:ext cx="7210395" cy="818091"/>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chemeClr val="lt1"/>
              </a:buClr>
              <a:buSzPts val="2700"/>
              <a:buFont typeface="Trebuchet M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6" name="Google Shape;276;p34"/>
          <p:cNvSpPr txBox="1">
            <a:spLocks noGrp="1"/>
          </p:cNvSpPr>
          <p:nvPr>
            <p:ph type="body" idx="1"/>
          </p:nvPr>
        </p:nvSpPr>
        <p:spPr>
          <a:xfrm>
            <a:off x="510242" y="3174128"/>
            <a:ext cx="7210395" cy="1278013"/>
          </a:xfrm>
          <a:prstGeom prst="rect">
            <a:avLst/>
          </a:prstGeom>
          <a:noFill/>
          <a:ln>
            <a:noFill/>
          </a:ln>
        </p:spPr>
        <p:txBody>
          <a:bodyPr spcFirstLastPara="1" wrap="square" lIns="68575" tIns="34275" rIns="68575" bIns="34275" anchor="t" anchorCtr="0">
            <a:noAutofit/>
          </a:bodyPr>
          <a:lstStyle>
            <a:lvl1pPr marL="457200" lvl="0" indent="-228600" algn="r">
              <a:lnSpc>
                <a:spcPct val="90000"/>
              </a:lnSpc>
              <a:spcBef>
                <a:spcPts val="800"/>
              </a:spcBef>
              <a:spcAft>
                <a:spcPts val="0"/>
              </a:spcAft>
              <a:buClr>
                <a:schemeClr val="lt1"/>
              </a:buClr>
              <a:buSzPts val="1500"/>
              <a:buNone/>
              <a:defRPr sz="1500">
                <a:solidFill>
                  <a:schemeClr val="lt1"/>
                </a:solidFill>
              </a:defRPr>
            </a:lvl1pPr>
            <a:lvl2pPr marL="914400" lvl="1" indent="-228600" algn="l">
              <a:lnSpc>
                <a:spcPct val="90000"/>
              </a:lnSpc>
              <a:spcBef>
                <a:spcPts val="400"/>
              </a:spcBef>
              <a:spcAft>
                <a:spcPts val="0"/>
              </a:spcAft>
              <a:buClr>
                <a:schemeClr val="lt1"/>
              </a:buClr>
              <a:buSzPts val="1500"/>
              <a:buNone/>
              <a:defRPr sz="1500">
                <a:solidFill>
                  <a:schemeClr val="lt1"/>
                </a:solidFill>
              </a:defRPr>
            </a:lvl2pPr>
            <a:lvl3pPr marL="1371600" lvl="2" indent="-228600" algn="l">
              <a:lnSpc>
                <a:spcPct val="90000"/>
              </a:lnSpc>
              <a:spcBef>
                <a:spcPts val="400"/>
              </a:spcBef>
              <a:spcAft>
                <a:spcPts val="0"/>
              </a:spcAft>
              <a:buClr>
                <a:schemeClr val="lt1"/>
              </a:buClr>
              <a:buSzPts val="1400"/>
              <a:buNone/>
              <a:defRPr sz="1400">
                <a:solidFill>
                  <a:schemeClr val="lt1"/>
                </a:solidFill>
              </a:defRPr>
            </a:lvl3pPr>
            <a:lvl4pPr marL="1828800" lvl="3" indent="-228600" algn="l">
              <a:lnSpc>
                <a:spcPct val="90000"/>
              </a:lnSpc>
              <a:spcBef>
                <a:spcPts val="400"/>
              </a:spcBef>
              <a:spcAft>
                <a:spcPts val="0"/>
              </a:spcAft>
              <a:buClr>
                <a:schemeClr val="lt1"/>
              </a:buClr>
              <a:buSzPts val="1200"/>
              <a:buNone/>
              <a:defRPr sz="1200">
                <a:solidFill>
                  <a:schemeClr val="lt1"/>
                </a:solidFill>
              </a:defRPr>
            </a:lvl4pPr>
            <a:lvl5pPr marL="2286000" lvl="4" indent="-228600" algn="l">
              <a:lnSpc>
                <a:spcPct val="90000"/>
              </a:lnSpc>
              <a:spcBef>
                <a:spcPts val="400"/>
              </a:spcBef>
              <a:spcAft>
                <a:spcPts val="0"/>
              </a:spcAft>
              <a:buClr>
                <a:schemeClr val="lt1"/>
              </a:buClr>
              <a:buSzPts val="1200"/>
              <a:buNone/>
              <a:defRPr sz="1200">
                <a:solidFill>
                  <a:schemeClr val="lt1"/>
                </a:solidFill>
              </a:defRPr>
            </a:lvl5pPr>
            <a:lvl6pPr marL="2743200" lvl="5" indent="-228600" algn="l">
              <a:lnSpc>
                <a:spcPct val="90000"/>
              </a:lnSpc>
              <a:spcBef>
                <a:spcPts val="400"/>
              </a:spcBef>
              <a:spcAft>
                <a:spcPts val="0"/>
              </a:spcAft>
              <a:buClr>
                <a:schemeClr val="lt1"/>
              </a:buClr>
              <a:buSzPts val="1200"/>
              <a:buNone/>
              <a:defRPr sz="1200">
                <a:solidFill>
                  <a:schemeClr val="lt1"/>
                </a:solidFill>
              </a:defRPr>
            </a:lvl6pPr>
            <a:lvl7pPr marL="3200400" lvl="6" indent="-228600" algn="l">
              <a:lnSpc>
                <a:spcPct val="90000"/>
              </a:lnSpc>
              <a:spcBef>
                <a:spcPts val="400"/>
              </a:spcBef>
              <a:spcAft>
                <a:spcPts val="0"/>
              </a:spcAft>
              <a:buClr>
                <a:schemeClr val="lt1"/>
              </a:buClr>
              <a:buSzPts val="1200"/>
              <a:buNone/>
              <a:defRPr sz="1200">
                <a:solidFill>
                  <a:schemeClr val="lt1"/>
                </a:solidFill>
              </a:defRPr>
            </a:lvl7pPr>
            <a:lvl8pPr marL="3657600" lvl="7" indent="-228600" algn="l">
              <a:lnSpc>
                <a:spcPct val="90000"/>
              </a:lnSpc>
              <a:spcBef>
                <a:spcPts val="400"/>
              </a:spcBef>
              <a:spcAft>
                <a:spcPts val="0"/>
              </a:spcAft>
              <a:buClr>
                <a:schemeClr val="lt1"/>
              </a:buClr>
              <a:buSzPts val="1200"/>
              <a:buNone/>
              <a:defRPr sz="1200">
                <a:solidFill>
                  <a:schemeClr val="lt1"/>
                </a:solidFill>
              </a:defRPr>
            </a:lvl8pPr>
            <a:lvl9pPr marL="4114800" lvl="8" indent="-228600" algn="l">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277" name="Google Shape;277;p34"/>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8" name="Google Shape;278;p34"/>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9" name="Google Shape;279;p34"/>
          <p:cNvSpPr txBox="1">
            <a:spLocks noGrp="1"/>
          </p:cNvSpPr>
          <p:nvPr>
            <p:ph type="sldNum" idx="12"/>
          </p:nvPr>
        </p:nvSpPr>
        <p:spPr>
          <a:xfrm>
            <a:off x="8047091" y="2152421"/>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0"/>
        <p:cNvGrpSpPr/>
        <p:nvPr/>
      </p:nvGrpSpPr>
      <p:grpSpPr>
        <a:xfrm>
          <a:off x="0" y="0"/>
          <a:ext cx="0" cy="0"/>
          <a:chOff x="0" y="0"/>
          <a:chExt cx="0" cy="0"/>
        </a:xfrm>
      </p:grpSpPr>
      <p:pic>
        <p:nvPicPr>
          <p:cNvPr id="281" name="Google Shape;281;p35"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282" name="Google Shape;282;p35"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283" name="Google Shape;283;p35"/>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5"/>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5"/>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6" name="Google Shape;286;p35"/>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7" name="Google Shape;287;p35"/>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8" name="Google Shape;288;p35"/>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9"/>
        <p:cNvGrpSpPr/>
        <p:nvPr/>
      </p:nvGrpSpPr>
      <p:grpSpPr>
        <a:xfrm>
          <a:off x="0" y="0"/>
          <a:ext cx="0" cy="0"/>
          <a:chOff x="0" y="0"/>
          <a:chExt cx="0" cy="0"/>
        </a:xfrm>
      </p:grpSpPr>
      <p:pic>
        <p:nvPicPr>
          <p:cNvPr id="290" name="Google Shape;290;p36"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291" name="Google Shape;291;p36"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292" name="Google Shape;292;p36"/>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6"/>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6"/>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5" name="Google Shape;295;p36"/>
          <p:cNvSpPr txBox="1">
            <a:spLocks noGrp="1"/>
          </p:cNvSpPr>
          <p:nvPr>
            <p:ph type="body" idx="1"/>
          </p:nvPr>
        </p:nvSpPr>
        <p:spPr>
          <a:xfrm>
            <a:off x="510240" y="1752655"/>
            <a:ext cx="3523768" cy="26994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96" name="Google Shape;296;p36"/>
          <p:cNvSpPr txBox="1">
            <a:spLocks noGrp="1"/>
          </p:cNvSpPr>
          <p:nvPr>
            <p:ph type="body" idx="2"/>
          </p:nvPr>
        </p:nvSpPr>
        <p:spPr>
          <a:xfrm>
            <a:off x="4195592" y="1752655"/>
            <a:ext cx="3525044" cy="26994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97" name="Google Shape;297;p36"/>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8" name="Google Shape;298;p36"/>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9" name="Google Shape;299;p36"/>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0"/>
        <p:cNvGrpSpPr/>
        <p:nvPr/>
      </p:nvGrpSpPr>
      <p:grpSpPr>
        <a:xfrm>
          <a:off x="0" y="0"/>
          <a:ext cx="0" cy="0"/>
          <a:chOff x="0" y="0"/>
          <a:chExt cx="0" cy="0"/>
        </a:xfrm>
      </p:grpSpPr>
      <p:pic>
        <p:nvPicPr>
          <p:cNvPr id="301" name="Google Shape;301;p37"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302" name="Google Shape;302;p37"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303" name="Google Shape;303;p37"/>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7"/>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7"/>
          <p:cNvSpPr txBox="1">
            <a:spLocks noGrp="1"/>
          </p:cNvSpPr>
          <p:nvPr>
            <p:ph type="title"/>
          </p:nvPr>
        </p:nvSpPr>
        <p:spPr>
          <a:xfrm>
            <a:off x="510239" y="564922"/>
            <a:ext cx="7210397" cy="810703"/>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6" name="Google Shape;306;p37"/>
          <p:cNvSpPr txBox="1">
            <a:spLocks noGrp="1"/>
          </p:cNvSpPr>
          <p:nvPr>
            <p:ph type="body" idx="1"/>
          </p:nvPr>
        </p:nvSpPr>
        <p:spPr>
          <a:xfrm>
            <a:off x="679763" y="1752655"/>
            <a:ext cx="3354245" cy="519851"/>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07" name="Google Shape;307;p37"/>
          <p:cNvSpPr txBox="1">
            <a:spLocks noGrp="1"/>
          </p:cNvSpPr>
          <p:nvPr>
            <p:ph type="body" idx="2"/>
          </p:nvPr>
        </p:nvSpPr>
        <p:spPr>
          <a:xfrm>
            <a:off x="510242" y="2272506"/>
            <a:ext cx="3523766" cy="217963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08" name="Google Shape;308;p37"/>
          <p:cNvSpPr txBox="1">
            <a:spLocks noGrp="1"/>
          </p:cNvSpPr>
          <p:nvPr>
            <p:ph type="body" idx="3"/>
          </p:nvPr>
        </p:nvSpPr>
        <p:spPr>
          <a:xfrm>
            <a:off x="4365115" y="1752655"/>
            <a:ext cx="3355521" cy="51905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09" name="Google Shape;309;p37"/>
          <p:cNvSpPr txBox="1">
            <a:spLocks noGrp="1"/>
          </p:cNvSpPr>
          <p:nvPr>
            <p:ph type="body" idx="4"/>
          </p:nvPr>
        </p:nvSpPr>
        <p:spPr>
          <a:xfrm>
            <a:off x="4195592" y="2272506"/>
            <a:ext cx="3525044" cy="217963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10" name="Google Shape;310;p37"/>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1" name="Google Shape;311;p37"/>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2" name="Google Shape;312;p37"/>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3"/>
        <p:cNvGrpSpPr/>
        <p:nvPr/>
      </p:nvGrpSpPr>
      <p:grpSpPr>
        <a:xfrm>
          <a:off x="0" y="0"/>
          <a:ext cx="0" cy="0"/>
          <a:chOff x="0" y="0"/>
          <a:chExt cx="0" cy="0"/>
        </a:xfrm>
      </p:grpSpPr>
      <p:pic>
        <p:nvPicPr>
          <p:cNvPr id="314" name="Google Shape;314;p38" descr="HD-ShadowShort.png"/>
          <p:cNvPicPr preferRelativeResize="0"/>
          <p:nvPr/>
        </p:nvPicPr>
        <p:blipFill rotWithShape="1">
          <a:blip r:embed="rId2">
            <a:alphaModFix/>
          </a:blip>
          <a:srcRect/>
          <a:stretch/>
        </p:blipFill>
        <p:spPr>
          <a:xfrm>
            <a:off x="7939369" y="1478425"/>
            <a:ext cx="1202248" cy="108203"/>
          </a:xfrm>
          <a:prstGeom prst="rect">
            <a:avLst/>
          </a:prstGeom>
          <a:noFill/>
          <a:ln>
            <a:noFill/>
          </a:ln>
        </p:spPr>
      </p:pic>
      <p:sp>
        <p:nvSpPr>
          <p:cNvPr id="315" name="Google Shape;315;p38"/>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8"/>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7" name="Google Shape;317;p38"/>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8" name="Google Shape;318;p38"/>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pic>
        <p:nvPicPr>
          <p:cNvPr id="320" name="Google Shape;320;p39"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321" name="Google Shape;321;p39"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322" name="Google Shape;322;p39"/>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9"/>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9"/>
          <p:cNvSpPr txBox="1">
            <a:spLocks noGrp="1"/>
          </p:cNvSpPr>
          <p:nvPr>
            <p:ph type="title"/>
          </p:nvPr>
        </p:nvSpPr>
        <p:spPr>
          <a:xfrm>
            <a:off x="510241" y="564920"/>
            <a:ext cx="7210394" cy="81070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700"/>
              <a:buFont typeface="Trebuchet M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5" name="Google Shape;325;p39"/>
          <p:cNvSpPr txBox="1">
            <a:spLocks noGrp="1"/>
          </p:cNvSpPr>
          <p:nvPr>
            <p:ph type="body" idx="1"/>
          </p:nvPr>
        </p:nvSpPr>
        <p:spPr>
          <a:xfrm>
            <a:off x="3514385" y="1752655"/>
            <a:ext cx="4206252" cy="269948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26" name="Google Shape;326;p39"/>
          <p:cNvSpPr txBox="1">
            <a:spLocks noGrp="1"/>
          </p:cNvSpPr>
          <p:nvPr>
            <p:ph type="body" idx="2"/>
          </p:nvPr>
        </p:nvSpPr>
        <p:spPr>
          <a:xfrm>
            <a:off x="510242" y="1752654"/>
            <a:ext cx="2842558" cy="2699488"/>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27" name="Google Shape;327;p39"/>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8" name="Google Shape;328;p39"/>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9" name="Google Shape;329;p39"/>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0"/>
        <p:cNvGrpSpPr/>
        <p:nvPr/>
      </p:nvGrpSpPr>
      <p:grpSpPr>
        <a:xfrm>
          <a:off x="0" y="0"/>
          <a:ext cx="0" cy="0"/>
          <a:chOff x="0" y="0"/>
          <a:chExt cx="0" cy="0"/>
        </a:xfrm>
      </p:grpSpPr>
      <p:pic>
        <p:nvPicPr>
          <p:cNvPr id="331" name="Google Shape;331;p40"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332" name="Google Shape;332;p40"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333" name="Google Shape;333;p40"/>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0"/>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0"/>
          <p:cNvSpPr txBox="1">
            <a:spLocks noGrp="1"/>
          </p:cNvSpPr>
          <p:nvPr>
            <p:ph type="title"/>
          </p:nvPr>
        </p:nvSpPr>
        <p:spPr>
          <a:xfrm>
            <a:off x="510242" y="564921"/>
            <a:ext cx="7210393"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700"/>
              <a:buFont typeface="Trebuchet M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6" name="Google Shape;336;p40"/>
          <p:cNvSpPr>
            <a:spLocks noGrp="1"/>
          </p:cNvSpPr>
          <p:nvPr>
            <p:ph type="pic" idx="2"/>
          </p:nvPr>
        </p:nvSpPr>
        <p:spPr>
          <a:xfrm>
            <a:off x="3651250" y="1752656"/>
            <a:ext cx="4069387" cy="2699484"/>
          </a:xfrm>
          <a:prstGeom prst="rect">
            <a:avLst/>
          </a:prstGeom>
          <a:noFill/>
          <a:ln>
            <a:noFill/>
          </a:ln>
          <a:effectLst>
            <a:outerShdw blurRad="76200" dist="63500" dir="5040000" algn="tl" rotWithShape="0">
              <a:srgbClr val="000000">
                <a:alpha val="40392"/>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endParaRPr/>
          </a:p>
        </p:txBody>
      </p:sp>
      <p:sp>
        <p:nvSpPr>
          <p:cNvPr id="337" name="Google Shape;337;p40"/>
          <p:cNvSpPr txBox="1">
            <a:spLocks noGrp="1"/>
          </p:cNvSpPr>
          <p:nvPr>
            <p:ph type="body" idx="1"/>
          </p:nvPr>
        </p:nvSpPr>
        <p:spPr>
          <a:xfrm>
            <a:off x="510242" y="1752655"/>
            <a:ext cx="2907192" cy="2699486"/>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38" name="Google Shape;338;p40"/>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9" name="Google Shape;339;p40"/>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0" name="Google Shape;340;p40"/>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341"/>
        <p:cNvGrpSpPr/>
        <p:nvPr/>
      </p:nvGrpSpPr>
      <p:grpSpPr>
        <a:xfrm>
          <a:off x="0" y="0"/>
          <a:ext cx="0" cy="0"/>
          <a:chOff x="0" y="0"/>
          <a:chExt cx="0" cy="0"/>
        </a:xfrm>
      </p:grpSpPr>
      <p:pic>
        <p:nvPicPr>
          <p:cNvPr id="342" name="Google Shape;342;p41"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343" name="Google Shape;343;p41"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344" name="Google Shape;344;p41"/>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1"/>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1"/>
          <p:cNvSpPr txBox="1">
            <a:spLocks noGrp="1"/>
          </p:cNvSpPr>
          <p:nvPr>
            <p:ph type="title"/>
          </p:nvPr>
        </p:nvSpPr>
        <p:spPr>
          <a:xfrm>
            <a:off x="510242" y="3533712"/>
            <a:ext cx="7210394" cy="339788"/>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1800"/>
              <a:buFont typeface="Trebuchet MS"/>
              <a:buNone/>
              <a:defRPr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7" name="Google Shape;347;p41"/>
          <p:cNvSpPr>
            <a:spLocks noGrp="1"/>
          </p:cNvSpPr>
          <p:nvPr>
            <p:ph type="pic" idx="2"/>
          </p:nvPr>
        </p:nvSpPr>
        <p:spPr>
          <a:xfrm>
            <a:off x="510242" y="457198"/>
            <a:ext cx="7210394" cy="2692181"/>
          </a:xfrm>
          <a:prstGeom prst="rect">
            <a:avLst/>
          </a:prstGeom>
          <a:noFill/>
          <a:ln>
            <a:noFill/>
          </a:ln>
          <a:effectLst>
            <a:outerShdw blurRad="76200" dist="63500" dir="5040000" algn="tl" rotWithShape="0">
              <a:srgbClr val="000000">
                <a:alpha val="40392"/>
              </a:srgbClr>
            </a:outerShdw>
          </a:effectLst>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endParaRPr/>
          </a:p>
        </p:txBody>
      </p:sp>
      <p:sp>
        <p:nvSpPr>
          <p:cNvPr id="348" name="Google Shape;348;p41"/>
          <p:cNvSpPr txBox="1">
            <a:spLocks noGrp="1"/>
          </p:cNvSpPr>
          <p:nvPr>
            <p:ph type="body" idx="1"/>
          </p:nvPr>
        </p:nvSpPr>
        <p:spPr>
          <a:xfrm>
            <a:off x="510239" y="3877187"/>
            <a:ext cx="7210396" cy="46722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49" name="Google Shape;349;p41"/>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0" name="Google Shape;350;p41"/>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1" name="Google Shape;351;p41"/>
          <p:cNvSpPr txBox="1">
            <a:spLocks noGrp="1"/>
          </p:cNvSpPr>
          <p:nvPr>
            <p:ph type="sldNum" idx="12"/>
          </p:nvPr>
        </p:nvSpPr>
        <p:spPr>
          <a:xfrm>
            <a:off x="8047091" y="3533482"/>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352"/>
        <p:cNvGrpSpPr/>
        <p:nvPr/>
      </p:nvGrpSpPr>
      <p:grpSpPr>
        <a:xfrm>
          <a:off x="0" y="0"/>
          <a:ext cx="0" cy="0"/>
          <a:chOff x="0" y="0"/>
          <a:chExt cx="0" cy="0"/>
        </a:xfrm>
      </p:grpSpPr>
      <p:pic>
        <p:nvPicPr>
          <p:cNvPr id="353" name="Google Shape;353;p42"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354" name="Google Shape;354;p42"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355" name="Google Shape;355;p42"/>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2"/>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2"/>
          <p:cNvSpPr txBox="1">
            <a:spLocks noGrp="1"/>
          </p:cNvSpPr>
          <p:nvPr>
            <p:ph type="title"/>
          </p:nvPr>
        </p:nvSpPr>
        <p:spPr>
          <a:xfrm>
            <a:off x="510242" y="457198"/>
            <a:ext cx="7210394" cy="269456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400"/>
              <a:buFont typeface="Trebuchet MS"/>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8" name="Google Shape;358;p42"/>
          <p:cNvSpPr txBox="1">
            <a:spLocks noGrp="1"/>
          </p:cNvSpPr>
          <p:nvPr>
            <p:ph type="body" idx="1"/>
          </p:nvPr>
        </p:nvSpPr>
        <p:spPr>
          <a:xfrm>
            <a:off x="510242" y="3533711"/>
            <a:ext cx="7210394" cy="818092"/>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59" name="Google Shape;359;p42"/>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0" name="Google Shape;360;p42"/>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1" name="Google Shape;361;p42"/>
          <p:cNvSpPr txBox="1">
            <a:spLocks noGrp="1"/>
          </p:cNvSpPr>
          <p:nvPr>
            <p:ph type="sldNum" idx="12"/>
          </p:nvPr>
        </p:nvSpPr>
        <p:spPr>
          <a:xfrm>
            <a:off x="8047091" y="3533711"/>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362"/>
        <p:cNvGrpSpPr/>
        <p:nvPr/>
      </p:nvGrpSpPr>
      <p:grpSpPr>
        <a:xfrm>
          <a:off x="0" y="0"/>
          <a:ext cx="0" cy="0"/>
          <a:chOff x="0" y="0"/>
          <a:chExt cx="0" cy="0"/>
        </a:xfrm>
      </p:grpSpPr>
      <p:pic>
        <p:nvPicPr>
          <p:cNvPr id="363" name="Google Shape;363;p43"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364" name="Google Shape;364;p43"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365" name="Google Shape;365;p43"/>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3"/>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3"/>
          <p:cNvSpPr txBox="1">
            <a:spLocks noGrp="1"/>
          </p:cNvSpPr>
          <p:nvPr>
            <p:ph type="title"/>
          </p:nvPr>
        </p:nvSpPr>
        <p:spPr>
          <a:xfrm>
            <a:off x="845892" y="457198"/>
            <a:ext cx="6539158" cy="227704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400"/>
              <a:buFont typeface="Trebuchet MS"/>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8" name="Google Shape;368;p43"/>
          <p:cNvSpPr txBox="1">
            <a:spLocks noGrp="1"/>
          </p:cNvSpPr>
          <p:nvPr>
            <p:ph type="body" idx="1"/>
          </p:nvPr>
        </p:nvSpPr>
        <p:spPr>
          <a:xfrm>
            <a:off x="1051716" y="2740034"/>
            <a:ext cx="6117434" cy="411726"/>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69" name="Google Shape;369;p43"/>
          <p:cNvSpPr txBox="1">
            <a:spLocks noGrp="1"/>
          </p:cNvSpPr>
          <p:nvPr>
            <p:ph type="body" idx="2"/>
          </p:nvPr>
        </p:nvSpPr>
        <p:spPr>
          <a:xfrm>
            <a:off x="510242" y="3533711"/>
            <a:ext cx="7210394" cy="818092"/>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70" name="Google Shape;370;p43"/>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1" name="Google Shape;371;p43"/>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2" name="Google Shape;372;p43"/>
          <p:cNvSpPr txBox="1">
            <a:spLocks noGrp="1"/>
          </p:cNvSpPr>
          <p:nvPr>
            <p:ph type="sldNum" idx="12"/>
          </p:nvPr>
        </p:nvSpPr>
        <p:spPr>
          <a:xfrm>
            <a:off x="8047091" y="3532444"/>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
        <p:nvSpPr>
          <p:cNvPr id="373" name="Google Shape;373;p43"/>
          <p:cNvSpPr txBox="1"/>
          <p:nvPr/>
        </p:nvSpPr>
        <p:spPr>
          <a:xfrm>
            <a:off x="437679" y="56108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5400"/>
              <a:buFont typeface="Trebuchet MS"/>
              <a:buNone/>
            </a:pPr>
            <a:r>
              <a:rPr lang="en-GB" sz="5400" b="0" i="0" u="none" strike="noStrike" cap="none">
                <a:solidFill>
                  <a:schemeClr val="lt1"/>
                </a:solidFill>
                <a:latin typeface="Trebuchet MS"/>
                <a:ea typeface="Trebuchet MS"/>
                <a:cs typeface="Trebuchet MS"/>
                <a:sym typeface="Trebuchet MS"/>
              </a:rPr>
              <a:t>“</a:t>
            </a:r>
            <a:endParaRPr sz="1100" b="0" i="0" u="none" strike="noStrike" cap="none">
              <a:solidFill>
                <a:srgbClr val="000000"/>
              </a:solidFill>
              <a:latin typeface="Arial"/>
              <a:ea typeface="Arial"/>
              <a:cs typeface="Arial"/>
              <a:sym typeface="Arial"/>
            </a:endParaRPr>
          </a:p>
        </p:txBody>
      </p:sp>
      <p:sp>
        <p:nvSpPr>
          <p:cNvPr id="374" name="Google Shape;374;p43"/>
          <p:cNvSpPr txBox="1"/>
          <p:nvPr/>
        </p:nvSpPr>
        <p:spPr>
          <a:xfrm>
            <a:off x="7247107" y="2275143"/>
            <a:ext cx="457200" cy="438582"/>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lt1"/>
              </a:buClr>
              <a:buSzPts val="5400"/>
              <a:buFont typeface="Trebuchet MS"/>
              <a:buNone/>
            </a:pPr>
            <a:r>
              <a:rPr lang="en-GB" sz="5400" b="0" i="0" u="none" strike="noStrike" cap="none">
                <a:solidFill>
                  <a:schemeClr val="lt1"/>
                </a:solidFill>
                <a:latin typeface="Trebuchet MS"/>
                <a:ea typeface="Trebuchet MS"/>
                <a:cs typeface="Trebuchet MS"/>
                <a:sym typeface="Trebuchet MS"/>
              </a:rPr>
              <a:t>”</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375"/>
        <p:cNvGrpSpPr/>
        <p:nvPr/>
      </p:nvGrpSpPr>
      <p:grpSpPr>
        <a:xfrm>
          <a:off x="0" y="0"/>
          <a:ext cx="0" cy="0"/>
          <a:chOff x="0" y="0"/>
          <a:chExt cx="0" cy="0"/>
        </a:xfrm>
      </p:grpSpPr>
      <p:pic>
        <p:nvPicPr>
          <p:cNvPr id="376" name="Google Shape;376;p44"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377" name="Google Shape;377;p44" descr="HD-ShadowShort.png"/>
          <p:cNvPicPr preferRelativeResize="0"/>
          <p:nvPr/>
        </p:nvPicPr>
        <p:blipFill rotWithShape="1">
          <a:blip r:embed="rId3">
            <a:alphaModFix/>
          </a:blip>
          <a:srcRect/>
          <a:stretch/>
        </p:blipFill>
        <p:spPr>
          <a:xfrm>
            <a:off x="7939369" y="4447216"/>
            <a:ext cx="1202248" cy="108203"/>
          </a:xfrm>
          <a:prstGeom prst="rect">
            <a:avLst/>
          </a:prstGeom>
          <a:noFill/>
          <a:ln>
            <a:noFill/>
          </a:ln>
        </p:spPr>
      </p:pic>
      <p:sp>
        <p:nvSpPr>
          <p:cNvPr id="378" name="Google Shape;378;p44"/>
          <p:cNvSpPr/>
          <p:nvPr/>
        </p:nvSpPr>
        <p:spPr>
          <a:xfrm>
            <a:off x="0" y="3425991"/>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4"/>
          <p:cNvSpPr/>
          <p:nvPr/>
        </p:nvSpPr>
        <p:spPr>
          <a:xfrm>
            <a:off x="7939371" y="3425991"/>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4"/>
          <p:cNvSpPr txBox="1">
            <a:spLocks noGrp="1"/>
          </p:cNvSpPr>
          <p:nvPr>
            <p:ph type="title"/>
          </p:nvPr>
        </p:nvSpPr>
        <p:spPr>
          <a:xfrm>
            <a:off x="510239" y="3533711"/>
            <a:ext cx="7210396" cy="441401"/>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400"/>
              <a:buFont typeface="Trebuchet MS"/>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1" name="Google Shape;381;p44"/>
          <p:cNvSpPr txBox="1">
            <a:spLocks noGrp="1"/>
          </p:cNvSpPr>
          <p:nvPr>
            <p:ph type="body" idx="1"/>
          </p:nvPr>
        </p:nvSpPr>
        <p:spPr>
          <a:xfrm>
            <a:off x="510240" y="3975112"/>
            <a:ext cx="7210396" cy="376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82" name="Google Shape;382;p44"/>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3" name="Google Shape;383;p44"/>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4" name="Google Shape;384;p44"/>
          <p:cNvSpPr txBox="1">
            <a:spLocks noGrp="1"/>
          </p:cNvSpPr>
          <p:nvPr>
            <p:ph type="sldNum" idx="12"/>
          </p:nvPr>
        </p:nvSpPr>
        <p:spPr>
          <a:xfrm>
            <a:off x="8047091" y="3532444"/>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85"/>
        <p:cNvGrpSpPr/>
        <p:nvPr/>
      </p:nvGrpSpPr>
      <p:grpSpPr>
        <a:xfrm>
          <a:off x="0" y="0"/>
          <a:ext cx="0" cy="0"/>
          <a:chOff x="0" y="0"/>
          <a:chExt cx="0" cy="0"/>
        </a:xfrm>
      </p:grpSpPr>
      <p:pic>
        <p:nvPicPr>
          <p:cNvPr id="386" name="Google Shape;386;p45"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387" name="Google Shape;387;p45"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388" name="Google Shape;388;p45"/>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5"/>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5"/>
          <p:cNvSpPr txBox="1">
            <a:spLocks noGrp="1"/>
          </p:cNvSpPr>
          <p:nvPr>
            <p:ph type="title"/>
          </p:nvPr>
        </p:nvSpPr>
        <p:spPr>
          <a:xfrm>
            <a:off x="501917" y="564921"/>
            <a:ext cx="7218720"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1" name="Google Shape;391;p45"/>
          <p:cNvSpPr txBox="1">
            <a:spLocks noGrp="1"/>
          </p:cNvSpPr>
          <p:nvPr>
            <p:ph type="body" idx="1"/>
          </p:nvPr>
        </p:nvSpPr>
        <p:spPr>
          <a:xfrm>
            <a:off x="495709" y="1752655"/>
            <a:ext cx="2302525"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92" name="Google Shape;392;p45"/>
          <p:cNvSpPr txBox="1">
            <a:spLocks noGrp="1"/>
          </p:cNvSpPr>
          <p:nvPr>
            <p:ph type="body" idx="2"/>
          </p:nvPr>
        </p:nvSpPr>
        <p:spPr>
          <a:xfrm>
            <a:off x="510242" y="2267005"/>
            <a:ext cx="2287277" cy="218513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93" name="Google Shape;393;p45"/>
          <p:cNvSpPr txBox="1">
            <a:spLocks noGrp="1"/>
          </p:cNvSpPr>
          <p:nvPr>
            <p:ph type="body" idx="3"/>
          </p:nvPr>
        </p:nvSpPr>
        <p:spPr>
          <a:xfrm>
            <a:off x="2967019" y="1752655"/>
            <a:ext cx="2297430"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94" name="Google Shape;394;p45"/>
          <p:cNvSpPr txBox="1">
            <a:spLocks noGrp="1"/>
          </p:cNvSpPr>
          <p:nvPr>
            <p:ph type="body" idx="4"/>
          </p:nvPr>
        </p:nvSpPr>
        <p:spPr>
          <a:xfrm>
            <a:off x="2959102" y="2267005"/>
            <a:ext cx="2297430" cy="218513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95" name="Google Shape;395;p45"/>
          <p:cNvSpPr txBox="1">
            <a:spLocks noGrp="1"/>
          </p:cNvSpPr>
          <p:nvPr>
            <p:ph type="body" idx="5"/>
          </p:nvPr>
        </p:nvSpPr>
        <p:spPr>
          <a:xfrm>
            <a:off x="5418117" y="1752655"/>
            <a:ext cx="2302519"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96" name="Google Shape;396;p45"/>
          <p:cNvSpPr txBox="1">
            <a:spLocks noGrp="1"/>
          </p:cNvSpPr>
          <p:nvPr>
            <p:ph type="body" idx="6"/>
          </p:nvPr>
        </p:nvSpPr>
        <p:spPr>
          <a:xfrm>
            <a:off x="5418117" y="2267005"/>
            <a:ext cx="2302519" cy="218513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97" name="Google Shape;397;p45"/>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8" name="Google Shape;398;p45"/>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9" name="Google Shape;399;p45"/>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400"/>
        <p:cNvGrpSpPr/>
        <p:nvPr/>
      </p:nvGrpSpPr>
      <p:grpSpPr>
        <a:xfrm>
          <a:off x="0" y="0"/>
          <a:ext cx="0" cy="0"/>
          <a:chOff x="0" y="0"/>
          <a:chExt cx="0" cy="0"/>
        </a:xfrm>
      </p:grpSpPr>
      <p:pic>
        <p:nvPicPr>
          <p:cNvPr id="401" name="Google Shape;401;p46"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402" name="Google Shape;402;p46"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403" name="Google Shape;403;p46"/>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6"/>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6"/>
          <p:cNvSpPr txBox="1">
            <a:spLocks noGrp="1"/>
          </p:cNvSpPr>
          <p:nvPr>
            <p:ph type="title"/>
          </p:nvPr>
        </p:nvSpPr>
        <p:spPr>
          <a:xfrm>
            <a:off x="510242" y="564921"/>
            <a:ext cx="7210395" cy="81070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6" name="Google Shape;406;p46"/>
          <p:cNvSpPr txBox="1">
            <a:spLocks noGrp="1"/>
          </p:cNvSpPr>
          <p:nvPr>
            <p:ph type="body" idx="1"/>
          </p:nvPr>
        </p:nvSpPr>
        <p:spPr>
          <a:xfrm>
            <a:off x="510239" y="3223127"/>
            <a:ext cx="2287279"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407" name="Google Shape;407;p46"/>
          <p:cNvSpPr>
            <a:spLocks noGrp="1"/>
          </p:cNvSpPr>
          <p:nvPr>
            <p:ph type="pic" idx="2"/>
          </p:nvPr>
        </p:nvSpPr>
        <p:spPr>
          <a:xfrm>
            <a:off x="510239" y="1752655"/>
            <a:ext cx="2287279" cy="1143000"/>
          </a:xfrm>
          <a:prstGeom prst="roundRect">
            <a:avLst>
              <a:gd name="adj" fmla="val 0"/>
            </a:avLst>
          </a:prstGeom>
          <a:noFill/>
          <a:ln>
            <a:noFill/>
          </a:ln>
          <a:effectLst>
            <a:outerShdw blurRad="50800" dist="50800" dir="5400000" algn="tl" rotWithShape="0">
              <a:srgbClr val="000000">
                <a:alpha val="42352"/>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9pPr>
          </a:lstStyle>
          <a:p>
            <a:endParaRPr/>
          </a:p>
        </p:txBody>
      </p:sp>
      <p:sp>
        <p:nvSpPr>
          <p:cNvPr id="408" name="Google Shape;408;p46"/>
          <p:cNvSpPr txBox="1">
            <a:spLocks noGrp="1"/>
          </p:cNvSpPr>
          <p:nvPr>
            <p:ph type="body" idx="3"/>
          </p:nvPr>
        </p:nvSpPr>
        <p:spPr>
          <a:xfrm>
            <a:off x="510239" y="3655324"/>
            <a:ext cx="2287279" cy="79681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409" name="Google Shape;409;p46"/>
          <p:cNvSpPr txBox="1">
            <a:spLocks noGrp="1"/>
          </p:cNvSpPr>
          <p:nvPr>
            <p:ph type="body" idx="4"/>
          </p:nvPr>
        </p:nvSpPr>
        <p:spPr>
          <a:xfrm>
            <a:off x="2959103" y="3223127"/>
            <a:ext cx="2297430"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410" name="Google Shape;410;p46"/>
          <p:cNvSpPr>
            <a:spLocks noGrp="1"/>
          </p:cNvSpPr>
          <p:nvPr>
            <p:ph type="pic" idx="5"/>
          </p:nvPr>
        </p:nvSpPr>
        <p:spPr>
          <a:xfrm>
            <a:off x="2959102" y="1752655"/>
            <a:ext cx="2297430" cy="1143000"/>
          </a:xfrm>
          <a:prstGeom prst="roundRect">
            <a:avLst>
              <a:gd name="adj" fmla="val 0"/>
            </a:avLst>
          </a:prstGeom>
          <a:noFill/>
          <a:ln>
            <a:noFill/>
          </a:ln>
          <a:effectLst>
            <a:outerShdw blurRad="50800" dist="50800" dir="5400000" algn="tl" rotWithShape="0">
              <a:srgbClr val="000000">
                <a:alpha val="42352"/>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9pPr>
          </a:lstStyle>
          <a:p>
            <a:endParaRPr/>
          </a:p>
        </p:txBody>
      </p:sp>
      <p:sp>
        <p:nvSpPr>
          <p:cNvPr id="411" name="Google Shape;411;p46"/>
          <p:cNvSpPr txBox="1">
            <a:spLocks noGrp="1"/>
          </p:cNvSpPr>
          <p:nvPr>
            <p:ph type="body" idx="6"/>
          </p:nvPr>
        </p:nvSpPr>
        <p:spPr>
          <a:xfrm>
            <a:off x="2958088" y="3655323"/>
            <a:ext cx="2300473" cy="79681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412" name="Google Shape;412;p46"/>
          <p:cNvSpPr txBox="1">
            <a:spLocks noGrp="1"/>
          </p:cNvSpPr>
          <p:nvPr>
            <p:ph type="body" idx="7"/>
          </p:nvPr>
        </p:nvSpPr>
        <p:spPr>
          <a:xfrm>
            <a:off x="5423009" y="3223127"/>
            <a:ext cx="2297629" cy="432197"/>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413" name="Google Shape;413;p46"/>
          <p:cNvSpPr>
            <a:spLocks noGrp="1"/>
          </p:cNvSpPr>
          <p:nvPr>
            <p:ph type="pic" idx="8"/>
          </p:nvPr>
        </p:nvSpPr>
        <p:spPr>
          <a:xfrm>
            <a:off x="5423008" y="1752655"/>
            <a:ext cx="2297629" cy="1143000"/>
          </a:xfrm>
          <a:prstGeom prst="roundRect">
            <a:avLst>
              <a:gd name="adj" fmla="val 0"/>
            </a:avLst>
          </a:prstGeom>
          <a:noFill/>
          <a:ln>
            <a:noFill/>
          </a:ln>
          <a:effectLst>
            <a:outerShdw blurRad="50800" dist="50800" dir="5400000" algn="tl" rotWithShape="0">
              <a:srgbClr val="000000">
                <a:alpha val="42352"/>
              </a:srgbClr>
            </a:outerShdw>
          </a:effectLst>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Trebuchet MS"/>
                <a:ea typeface="Trebuchet MS"/>
                <a:cs typeface="Trebuchet MS"/>
                <a:sym typeface="Trebuchet MS"/>
              </a:defRPr>
            </a:lvl9pPr>
          </a:lstStyle>
          <a:p>
            <a:endParaRPr/>
          </a:p>
        </p:txBody>
      </p:sp>
      <p:sp>
        <p:nvSpPr>
          <p:cNvPr id="414" name="Google Shape;414;p46"/>
          <p:cNvSpPr txBox="1">
            <a:spLocks noGrp="1"/>
          </p:cNvSpPr>
          <p:nvPr>
            <p:ph type="body" idx="9"/>
          </p:nvPr>
        </p:nvSpPr>
        <p:spPr>
          <a:xfrm>
            <a:off x="5422915" y="3655322"/>
            <a:ext cx="2300672" cy="79681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415" name="Google Shape;415;p46"/>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6" name="Google Shape;416;p46"/>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7" name="Google Shape;417;p46"/>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18"/>
        <p:cNvGrpSpPr/>
        <p:nvPr/>
      </p:nvGrpSpPr>
      <p:grpSpPr>
        <a:xfrm>
          <a:off x="0" y="0"/>
          <a:ext cx="0" cy="0"/>
          <a:chOff x="0" y="0"/>
          <a:chExt cx="0" cy="0"/>
        </a:xfrm>
      </p:grpSpPr>
      <p:pic>
        <p:nvPicPr>
          <p:cNvPr id="419" name="Google Shape;419;p47"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420" name="Google Shape;420;p47" descr="HD-ShadowShort.png"/>
          <p:cNvPicPr preferRelativeResize="0"/>
          <p:nvPr/>
        </p:nvPicPr>
        <p:blipFill rotWithShape="1">
          <a:blip r:embed="rId3">
            <a:alphaModFix/>
          </a:blip>
          <a:srcRect/>
          <a:stretch/>
        </p:blipFill>
        <p:spPr>
          <a:xfrm>
            <a:off x="7939369" y="1478425"/>
            <a:ext cx="1202248" cy="108203"/>
          </a:xfrm>
          <a:prstGeom prst="rect">
            <a:avLst/>
          </a:prstGeom>
          <a:noFill/>
          <a:ln>
            <a:noFill/>
          </a:ln>
        </p:spPr>
      </p:pic>
      <p:sp>
        <p:nvSpPr>
          <p:cNvPr id="421" name="Google Shape;421;p47"/>
          <p:cNvSpPr/>
          <p:nvPr/>
        </p:nvSpPr>
        <p:spPr>
          <a:xfrm>
            <a:off x="0" y="457200"/>
            <a:ext cx="7828359"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7"/>
          <p:cNvSpPr/>
          <p:nvPr/>
        </p:nvSpPr>
        <p:spPr>
          <a:xfrm>
            <a:off x="7939371" y="457200"/>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7"/>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chemeClr val="lt1"/>
              </a:buClr>
              <a:buSzPts val="2700"/>
              <a:buFont typeface="Trebuchet MS"/>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4" name="Google Shape;424;p47"/>
          <p:cNvSpPr txBox="1">
            <a:spLocks noGrp="1"/>
          </p:cNvSpPr>
          <p:nvPr>
            <p:ph type="body" idx="1"/>
          </p:nvPr>
        </p:nvSpPr>
        <p:spPr>
          <a:xfrm rot="5400000">
            <a:off x="2765695" y="-502800"/>
            <a:ext cx="2699487" cy="7210396"/>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425" name="Google Shape;425;p47"/>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6" name="Google Shape;426;p47"/>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7" name="Google Shape;427;p47"/>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28"/>
        <p:cNvGrpSpPr/>
        <p:nvPr/>
      </p:nvGrpSpPr>
      <p:grpSpPr>
        <a:xfrm>
          <a:off x="0" y="0"/>
          <a:ext cx="0" cy="0"/>
          <a:chOff x="0" y="0"/>
          <a:chExt cx="0" cy="0"/>
        </a:xfrm>
      </p:grpSpPr>
      <p:sp>
        <p:nvSpPr>
          <p:cNvPr id="429" name="Google Shape;429;p48"/>
          <p:cNvSpPr/>
          <p:nvPr/>
        </p:nvSpPr>
        <p:spPr>
          <a:xfrm rot="5400000">
            <a:off x="6087155" y="1402046"/>
            <a:ext cx="3830241" cy="1026149"/>
          </a:xfrm>
          <a:prstGeom prst="rect">
            <a:avLst/>
          </a:prstGeom>
          <a:solidFill>
            <a:srgbClr val="26262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8"/>
          <p:cNvSpPr/>
          <p:nvPr/>
        </p:nvSpPr>
        <p:spPr>
          <a:xfrm rot="5400000">
            <a:off x="7401151" y="4029302"/>
            <a:ext cx="1202248" cy="1026149"/>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8"/>
          <p:cNvSpPr txBox="1">
            <a:spLocks noGrp="1"/>
          </p:cNvSpPr>
          <p:nvPr>
            <p:ph type="title"/>
          </p:nvPr>
        </p:nvSpPr>
        <p:spPr>
          <a:xfrm rot="5400000">
            <a:off x="6366939" y="1687182"/>
            <a:ext cx="3265320" cy="805351"/>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2" name="Google Shape;432;p48"/>
          <p:cNvSpPr txBox="1">
            <a:spLocks noGrp="1"/>
          </p:cNvSpPr>
          <p:nvPr>
            <p:ph type="body" idx="1"/>
          </p:nvPr>
        </p:nvSpPr>
        <p:spPr>
          <a:xfrm rot="5400000">
            <a:off x="1839022" y="-871583"/>
            <a:ext cx="3994942" cy="6652503"/>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433" name="Google Shape;433;p48"/>
          <p:cNvSpPr txBox="1">
            <a:spLocks noGrp="1"/>
          </p:cNvSpPr>
          <p:nvPr>
            <p:ph type="dt" idx="10"/>
          </p:nvPr>
        </p:nvSpPr>
        <p:spPr>
          <a:xfrm>
            <a:off x="5105344" y="4452140"/>
            <a:ext cx="20574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4" name="Google Shape;434;p48"/>
          <p:cNvSpPr txBox="1">
            <a:spLocks noGrp="1"/>
          </p:cNvSpPr>
          <p:nvPr>
            <p:ph type="ftr" idx="11"/>
          </p:nvPr>
        </p:nvSpPr>
        <p:spPr>
          <a:xfrm>
            <a:off x="510241" y="4452141"/>
            <a:ext cx="4595104"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5" name="Google Shape;435;p48"/>
          <p:cNvSpPr txBox="1">
            <a:spLocks noGrp="1"/>
          </p:cNvSpPr>
          <p:nvPr>
            <p:ph type="sldNum" idx="12"/>
          </p:nvPr>
        </p:nvSpPr>
        <p:spPr>
          <a:xfrm>
            <a:off x="7573163" y="4048975"/>
            <a:ext cx="865613" cy="818092"/>
          </a:xfrm>
          <a:prstGeom prst="rect">
            <a:avLst/>
          </a:prstGeom>
          <a:noFill/>
          <a:ln>
            <a:noFill/>
          </a:ln>
        </p:spPr>
        <p:txBody>
          <a:bodyPr spcFirstLastPara="1" wrap="square" lIns="68575" tIns="34275" rIns="68575" bIns="34275" anchor="t" anchorCtr="0">
            <a:noAutofit/>
          </a:bodyPr>
          <a:lstStyle>
            <a:lvl1pPr marL="0" marR="0" lvl="0" indent="0" algn="ctr">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1.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5444A1"/>
            </a:gs>
            <a:gs pos="50000">
              <a:srgbClr val="2A316D"/>
            </a:gs>
            <a:gs pos="100000">
              <a:srgbClr val="0B2337"/>
            </a:gs>
          </a:gsLst>
          <a:lin ang="2520000" scaled="0"/>
        </a:gradFill>
        <a:effectLst/>
      </p:bgPr>
    </p:bg>
    <p:spTree>
      <p:nvGrpSpPr>
        <p:cNvPr id="1" name="Shape 50"/>
        <p:cNvGrpSpPr/>
        <p:nvPr/>
      </p:nvGrpSpPr>
      <p:grpSpPr>
        <a:xfrm>
          <a:off x="0" y="0"/>
          <a:ext cx="0" cy="0"/>
          <a:chOff x="0" y="0"/>
          <a:chExt cx="0" cy="0"/>
        </a:xfrm>
      </p:grpSpPr>
      <p:pic>
        <p:nvPicPr>
          <p:cNvPr id="51" name="Google Shape;51;p13" descr="hashOverlay-FullResolve.png"/>
          <p:cNvPicPr preferRelativeResize="0"/>
          <p:nvPr/>
        </p:nvPicPr>
        <p:blipFill rotWithShape="1">
          <a:blip r:embed="rId19">
            <a:alphaModFix amt="10000"/>
          </a:blip>
          <a:srcRect/>
          <a:stretch/>
        </p:blipFill>
        <p:spPr>
          <a:xfrm>
            <a:off x="0" y="0"/>
            <a:ext cx="9144000" cy="5143500"/>
          </a:xfrm>
          <a:prstGeom prst="rect">
            <a:avLst/>
          </a:prstGeom>
          <a:noFill/>
          <a:ln>
            <a:noFill/>
          </a:ln>
        </p:spPr>
      </p:pic>
      <p:sp>
        <p:nvSpPr>
          <p:cNvPr id="52" name="Google Shape;52;p13"/>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lt1"/>
              </a:buClr>
              <a:buSzPts val="2700"/>
              <a:buFont typeface="Trebuchet MS"/>
              <a:buNone/>
              <a:defRPr sz="27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1pPr>
            <a:lvl2pPr marL="914400" marR="0" lvl="1"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Trebuchet MS"/>
                <a:ea typeface="Trebuchet MS"/>
                <a:cs typeface="Trebuchet MS"/>
                <a:sym typeface="Trebuchet MS"/>
              </a:defRPr>
            </a:lvl2pPr>
            <a:lvl3pPr marL="1371600" marR="0" lvl="2"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3pPr>
            <a:lvl4pPr marL="1828800" marR="0" lvl="3"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Trebuchet MS"/>
                <a:ea typeface="Trebuchet MS"/>
                <a:cs typeface="Trebuchet MS"/>
                <a:sym typeface="Trebuchet MS"/>
              </a:defRPr>
            </a:lvl5pPr>
            <a:lvl6pPr marL="2743200" marR="0" lvl="5"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6pPr>
            <a:lvl7pPr marL="3200400" marR="0" lvl="6"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7pPr>
            <a:lvl8pPr marL="3657600" marR="0" lvl="7"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8pPr>
            <a:lvl9pPr marL="4114800" marR="0" lvl="8"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9pPr>
          </a:lstStyle>
          <a:p>
            <a:endParaRPr/>
          </a:p>
        </p:txBody>
      </p:sp>
      <p:sp>
        <p:nvSpPr>
          <p:cNvPr id="54" name="Google Shape;54;p13"/>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55" name="Google Shape;55;p13"/>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56" name="Google Shape;56;p13"/>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buNone/>
              <a:defRPr sz="27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27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27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27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27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27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27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27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5444A1"/>
            </a:gs>
            <a:gs pos="50000">
              <a:srgbClr val="2A316D"/>
            </a:gs>
            <a:gs pos="100000">
              <a:srgbClr val="0B2337"/>
            </a:gs>
          </a:gsLst>
          <a:lin ang="2520000" scaled="0"/>
        </a:gradFill>
        <a:effectLst/>
      </p:bgPr>
    </p:bg>
    <p:spTree>
      <p:nvGrpSpPr>
        <p:cNvPr id="1" name="Shape 243"/>
        <p:cNvGrpSpPr/>
        <p:nvPr/>
      </p:nvGrpSpPr>
      <p:grpSpPr>
        <a:xfrm>
          <a:off x="0" y="0"/>
          <a:ext cx="0" cy="0"/>
          <a:chOff x="0" y="0"/>
          <a:chExt cx="0" cy="0"/>
        </a:xfrm>
      </p:grpSpPr>
      <p:pic>
        <p:nvPicPr>
          <p:cNvPr id="244" name="Google Shape;244;p31" descr="hashOverlay-FullResolve.png"/>
          <p:cNvPicPr preferRelativeResize="0"/>
          <p:nvPr/>
        </p:nvPicPr>
        <p:blipFill rotWithShape="1">
          <a:blip r:embed="rId19">
            <a:alphaModFix amt="10000"/>
          </a:blip>
          <a:srcRect/>
          <a:stretch/>
        </p:blipFill>
        <p:spPr>
          <a:xfrm>
            <a:off x="0" y="0"/>
            <a:ext cx="9144000" cy="5143500"/>
          </a:xfrm>
          <a:prstGeom prst="rect">
            <a:avLst/>
          </a:prstGeom>
          <a:noFill/>
          <a:ln>
            <a:noFill/>
          </a:ln>
        </p:spPr>
      </p:pic>
      <p:sp>
        <p:nvSpPr>
          <p:cNvPr id="245" name="Google Shape;245;p31"/>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lt1"/>
              </a:buClr>
              <a:buSzPts val="2700"/>
              <a:buFont typeface="Trebuchet MS"/>
              <a:buNone/>
              <a:defRPr sz="27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 name="Google Shape;246;p31"/>
          <p:cNvSpPr txBox="1">
            <a:spLocks noGrp="1"/>
          </p:cNvSpPr>
          <p:nvPr>
            <p:ph type="body" idx="1"/>
          </p:nvPr>
        </p:nvSpPr>
        <p:spPr>
          <a:xfrm>
            <a:off x="510241" y="1752655"/>
            <a:ext cx="7210396" cy="2699487"/>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1pPr>
            <a:lvl2pPr marL="914400" marR="0" lvl="1"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Trebuchet MS"/>
                <a:ea typeface="Trebuchet MS"/>
                <a:cs typeface="Trebuchet MS"/>
                <a:sym typeface="Trebuchet MS"/>
              </a:defRPr>
            </a:lvl2pPr>
            <a:lvl3pPr marL="1371600" marR="0" lvl="2"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3pPr>
            <a:lvl4pPr marL="1828800" marR="0" lvl="3"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Trebuchet MS"/>
                <a:ea typeface="Trebuchet MS"/>
                <a:cs typeface="Trebuchet MS"/>
                <a:sym typeface="Trebuchet MS"/>
              </a:defRPr>
            </a:lvl5pPr>
            <a:lvl6pPr marL="2743200" marR="0" lvl="5"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6pPr>
            <a:lvl7pPr marL="3200400" marR="0" lvl="6"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7pPr>
            <a:lvl8pPr marL="3657600" marR="0" lvl="7"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8pPr>
            <a:lvl9pPr marL="4114800" marR="0" lvl="8"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Trebuchet MS"/>
                <a:ea typeface="Trebuchet MS"/>
                <a:cs typeface="Trebuchet MS"/>
                <a:sym typeface="Trebuchet MS"/>
              </a:defRPr>
            </a:lvl9pPr>
          </a:lstStyle>
          <a:p>
            <a:endParaRPr/>
          </a:p>
        </p:txBody>
      </p:sp>
      <p:sp>
        <p:nvSpPr>
          <p:cNvPr id="247" name="Google Shape;247;p31"/>
          <p:cNvSpPr txBox="1">
            <a:spLocks noGrp="1"/>
          </p:cNvSpPr>
          <p:nvPr>
            <p:ph type="dt" idx="10"/>
          </p:nvPr>
        </p:nvSpPr>
        <p:spPr>
          <a:xfrm>
            <a:off x="5663236" y="4452140"/>
            <a:ext cx="2057400" cy="273844"/>
          </a:xfrm>
          <a:prstGeom prst="rect">
            <a:avLst/>
          </a:prstGeom>
          <a:noFill/>
          <a:ln>
            <a:noFill/>
          </a:ln>
        </p:spPr>
        <p:txBody>
          <a:bodyPr spcFirstLastPara="1" wrap="square" lIns="68575" tIns="34275" rIns="68575" bIns="34275" anchor="ctr" anchorCtr="0">
            <a:noAutofit/>
          </a:bodyPr>
          <a:lstStyle>
            <a:lvl1pPr marR="0" lvl="0" algn="r" rtl="0">
              <a:lnSpc>
                <a:spcPct val="100000"/>
              </a:lnSpc>
              <a:spcBef>
                <a:spcPts val="0"/>
              </a:spcBef>
              <a:spcAft>
                <a:spcPts val="0"/>
              </a:spcAft>
              <a:buClr>
                <a:srgbClr val="000000"/>
              </a:buClr>
              <a:buSzPts val="1100"/>
              <a:buFont typeface="Arial"/>
              <a:buNone/>
              <a:defRPr sz="8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248" name="Google Shape;248;p31"/>
          <p:cNvSpPr txBox="1">
            <a:spLocks noGrp="1"/>
          </p:cNvSpPr>
          <p:nvPr>
            <p:ph type="ftr" idx="11"/>
          </p:nvPr>
        </p:nvSpPr>
        <p:spPr>
          <a:xfrm>
            <a:off x="510241" y="4452141"/>
            <a:ext cx="5152995"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249" name="Google Shape;249;p31"/>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1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1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0.xml"/><Relationship Id="rId7" Type="http://schemas.openxmlformats.org/officeDocument/2006/relationships/image" Target="../media/image2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30.xml"/><Relationship Id="rId7" Type="http://schemas.openxmlformats.org/officeDocument/2006/relationships/image" Target="../media/image29.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5.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6.png"/><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hyperlink" Target="https://youtu.be/AvYjiupEAE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hyperlink" Target="https://youtu.be/7psPbk4-_Xo" TargetMode="Externa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hyperlink" Target="https://youtu.be/zA1tWpJPCAA" TargetMode="Externa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hyperlink" Target="https://cmailcarletonca-my.sharepoint.com/personal/hariprasadmunusamy_cmail_carleton_ca/Documents/Human%20Motion%20Analysis%20using%20Xsens%20MTw%20Awinda_Group5_Final.docx#_msocom_1"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rive.google.com/drive/folders/18R9MUnMy_8ZOVPhlEFFycdllivCU04Av"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youtu.be/AvYjiupEAEc" TargetMode="External"/><Relationship Id="rId5" Type="http://schemas.openxmlformats.org/officeDocument/2006/relationships/hyperlink" Target="https://youtu.be/7psPbk4-_Xo" TargetMode="External"/><Relationship Id="rId4" Type="http://schemas.openxmlformats.org/officeDocument/2006/relationships/hyperlink" Target="https://youtu.be/zA1tWpJPCAA"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9"/>
          <p:cNvSpPr txBox="1">
            <a:spLocks noGrp="1"/>
          </p:cNvSpPr>
          <p:nvPr>
            <p:ph type="ctrTitle"/>
          </p:nvPr>
        </p:nvSpPr>
        <p:spPr>
          <a:xfrm>
            <a:off x="0" y="2473274"/>
            <a:ext cx="6709719" cy="1183042"/>
          </a:xfrm>
          <a:prstGeom prst="rect">
            <a:avLst/>
          </a:prstGeom>
          <a:noFill/>
          <a:ln>
            <a:noFill/>
          </a:ln>
        </p:spPr>
        <p:txBody>
          <a:bodyPr spcFirstLastPara="1" wrap="square" lIns="68575" tIns="34275" rIns="68575" bIns="34275" anchor="b" anchorCtr="0">
            <a:noAutofit/>
          </a:bodyPr>
          <a:lstStyle/>
          <a:p>
            <a:pPr marL="0" lvl="0" indent="0" algn="r" rtl="0">
              <a:lnSpc>
                <a:spcPct val="90000"/>
              </a:lnSpc>
              <a:spcBef>
                <a:spcPts val="0"/>
              </a:spcBef>
              <a:spcAft>
                <a:spcPts val="0"/>
              </a:spcAft>
              <a:buClr>
                <a:schemeClr val="lt1"/>
              </a:buClr>
              <a:buSzPts val="2100"/>
              <a:buFont typeface="Trebuchet MS"/>
              <a:buNone/>
            </a:pPr>
            <a:br>
              <a:rPr lang="en-GB" sz="2100" dirty="0"/>
            </a:br>
            <a:br>
              <a:rPr lang="en-GB" sz="2100" dirty="0"/>
            </a:br>
            <a:br>
              <a:rPr lang="en-GB" sz="2100" dirty="0"/>
            </a:br>
            <a:r>
              <a:rPr lang="en-GB" sz="2100" dirty="0"/>
              <a:t>Human Motion Analysis with </a:t>
            </a:r>
            <a:r>
              <a:rPr lang="en-GB" sz="2100" dirty="0" err="1"/>
              <a:t>Xsens</a:t>
            </a:r>
            <a:r>
              <a:rPr lang="en-GB" sz="2100" dirty="0"/>
              <a:t> MTw </a:t>
            </a:r>
            <a:r>
              <a:rPr lang="en-GB" sz="2100" dirty="0" err="1"/>
              <a:t>Awinda</a:t>
            </a:r>
            <a:br>
              <a:rPr lang="en-GB" sz="2100" dirty="0"/>
            </a:br>
            <a:endParaRPr sz="4500" dirty="0"/>
          </a:p>
        </p:txBody>
      </p:sp>
      <p:pic>
        <p:nvPicPr>
          <p:cNvPr id="442" name="Google Shape;442;p49"/>
          <p:cNvPicPr preferRelativeResize="0"/>
          <p:nvPr/>
        </p:nvPicPr>
        <p:blipFill rotWithShape="1">
          <a:blip r:embed="rId5">
            <a:alphaModFix amt="35000"/>
          </a:blip>
          <a:srcRect/>
          <a:stretch/>
        </p:blipFill>
        <p:spPr>
          <a:xfrm>
            <a:off x="-34675" y="156969"/>
            <a:ext cx="4077730" cy="2773296"/>
          </a:xfrm>
          <a:prstGeom prst="rect">
            <a:avLst/>
          </a:prstGeom>
          <a:noFill/>
          <a:ln>
            <a:noFill/>
          </a:ln>
        </p:spPr>
      </p:pic>
      <p:sp>
        <p:nvSpPr>
          <p:cNvPr id="443" name="Google Shape;443;p49"/>
          <p:cNvSpPr txBox="1">
            <a:spLocks noGrp="1"/>
          </p:cNvSpPr>
          <p:nvPr>
            <p:ph type="subTitle" idx="1"/>
          </p:nvPr>
        </p:nvSpPr>
        <p:spPr>
          <a:xfrm>
            <a:off x="5282736" y="4305341"/>
            <a:ext cx="3507600" cy="695832"/>
          </a:xfrm>
          <a:prstGeom prst="rect">
            <a:avLst/>
          </a:prstGeom>
          <a:noFill/>
          <a:ln>
            <a:noFill/>
          </a:ln>
        </p:spPr>
        <p:txBody>
          <a:bodyPr spcFirstLastPara="1" wrap="square" lIns="68575" tIns="34275" rIns="68575" bIns="34275" anchor="t" anchorCtr="0">
            <a:noAutofit/>
          </a:bodyPr>
          <a:lstStyle/>
          <a:p>
            <a:pPr marL="0" lvl="0" indent="0" algn="l" rtl="0">
              <a:lnSpc>
                <a:spcPct val="70000"/>
              </a:lnSpc>
              <a:spcBef>
                <a:spcPts val="0"/>
              </a:spcBef>
              <a:spcAft>
                <a:spcPts val="0"/>
              </a:spcAft>
              <a:buClr>
                <a:schemeClr val="lt1"/>
              </a:buClr>
              <a:buSzPts val="800"/>
              <a:buNone/>
            </a:pPr>
            <a:r>
              <a:rPr lang="en-GB" sz="1400" b="1" dirty="0" err="1"/>
              <a:t>Shahzeb</a:t>
            </a:r>
            <a:r>
              <a:rPr lang="en-GB" sz="1400" b="1" dirty="0"/>
              <a:t> </a:t>
            </a:r>
            <a:r>
              <a:rPr lang="en-GB" sz="1400" b="1" dirty="0" err="1"/>
              <a:t>Farruk</a:t>
            </a:r>
            <a:r>
              <a:rPr lang="en-GB" sz="1400" b="1" dirty="0"/>
              <a:t> </a:t>
            </a:r>
            <a:r>
              <a:rPr lang="en-GB" sz="1400" dirty="0"/>
              <a:t>300130852</a:t>
            </a:r>
          </a:p>
          <a:p>
            <a:pPr marL="0" indent="0" algn="l">
              <a:lnSpc>
                <a:spcPct val="70000"/>
              </a:lnSpc>
              <a:spcBef>
                <a:spcPts val="0"/>
              </a:spcBef>
              <a:buSzPts val="800"/>
            </a:pPr>
            <a:endParaRPr lang="en-GB" sz="1400" b="1" dirty="0"/>
          </a:p>
          <a:p>
            <a:pPr marL="0" indent="0" algn="l">
              <a:lnSpc>
                <a:spcPct val="70000"/>
              </a:lnSpc>
              <a:spcBef>
                <a:spcPts val="0"/>
              </a:spcBef>
              <a:buSzPts val="800"/>
            </a:pPr>
            <a:r>
              <a:rPr lang="en-GB" sz="1400" b="1" dirty="0" err="1"/>
              <a:t>Qingyang</a:t>
            </a:r>
            <a:r>
              <a:rPr lang="en-GB" sz="1400" b="1" dirty="0"/>
              <a:t> Li </a:t>
            </a:r>
            <a:r>
              <a:rPr lang="en-GB" sz="1400" dirty="0"/>
              <a:t>101175476</a:t>
            </a:r>
          </a:p>
          <a:p>
            <a:pPr marL="0" lvl="0" indent="0" algn="l" rtl="0">
              <a:lnSpc>
                <a:spcPct val="70000"/>
              </a:lnSpc>
              <a:spcBef>
                <a:spcPts val="0"/>
              </a:spcBef>
              <a:spcAft>
                <a:spcPts val="0"/>
              </a:spcAft>
              <a:buClr>
                <a:schemeClr val="lt1"/>
              </a:buClr>
              <a:buSzPts val="800"/>
              <a:buNone/>
            </a:pPr>
            <a:endParaRPr lang="en-GB" sz="1400" dirty="0"/>
          </a:p>
          <a:p>
            <a:pPr marL="0" lvl="0" indent="0" algn="l" rtl="0">
              <a:lnSpc>
                <a:spcPct val="70000"/>
              </a:lnSpc>
              <a:spcBef>
                <a:spcPts val="0"/>
              </a:spcBef>
              <a:spcAft>
                <a:spcPts val="0"/>
              </a:spcAft>
              <a:buClr>
                <a:schemeClr val="lt1"/>
              </a:buClr>
              <a:buSzPts val="800"/>
              <a:buNone/>
            </a:pPr>
            <a:endParaRPr sz="1400" dirty="0"/>
          </a:p>
          <a:p>
            <a:pPr marL="0" lvl="0" indent="0" algn="l" rtl="0">
              <a:lnSpc>
                <a:spcPct val="70000"/>
              </a:lnSpc>
              <a:spcBef>
                <a:spcPts val="800"/>
              </a:spcBef>
              <a:spcAft>
                <a:spcPts val="0"/>
              </a:spcAft>
              <a:buClr>
                <a:schemeClr val="lt1"/>
              </a:buClr>
              <a:buSzPts val="800"/>
              <a:buNone/>
            </a:pPr>
            <a:br>
              <a:rPr lang="en-GB" sz="800" dirty="0"/>
            </a:br>
            <a:endParaRPr sz="800" dirty="0"/>
          </a:p>
        </p:txBody>
      </p:sp>
      <p:sp>
        <p:nvSpPr>
          <p:cNvPr id="444" name="Google Shape;444;p49"/>
          <p:cNvSpPr txBox="1"/>
          <p:nvPr/>
        </p:nvSpPr>
        <p:spPr>
          <a:xfrm>
            <a:off x="3181207" y="166793"/>
            <a:ext cx="6208611" cy="436615"/>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1200"/>
              <a:buFont typeface="Arial"/>
              <a:buNone/>
            </a:pPr>
            <a:r>
              <a:rPr lang="en-GB" sz="1200" b="0" i="1" u="none" strike="noStrike" cap="none" dirty="0">
                <a:solidFill>
                  <a:schemeClr val="lt1"/>
                </a:solidFill>
                <a:latin typeface="Trebuchet MS"/>
                <a:ea typeface="Trebuchet MS"/>
                <a:cs typeface="Trebuchet MS"/>
                <a:sym typeface="Trebuchet MS"/>
              </a:rPr>
              <a:t>Submitted to </a:t>
            </a:r>
            <a:r>
              <a:rPr lang="en-GB" sz="1200" b="0" i="1" u="none" strike="noStrike" cap="none" dirty="0" err="1">
                <a:solidFill>
                  <a:schemeClr val="lt1"/>
                </a:solidFill>
                <a:latin typeface="Trebuchet MS"/>
                <a:ea typeface="Trebuchet MS"/>
                <a:cs typeface="Trebuchet MS"/>
                <a:sym typeface="Trebuchet MS"/>
              </a:rPr>
              <a:t>Dr.</a:t>
            </a:r>
            <a:r>
              <a:rPr lang="en-GB" sz="1200" b="0" i="1" u="none" strike="noStrike" cap="none" dirty="0">
                <a:solidFill>
                  <a:schemeClr val="lt1"/>
                </a:solidFill>
                <a:latin typeface="Trebuchet MS"/>
                <a:ea typeface="Trebuchet MS"/>
                <a:cs typeface="Trebuchet MS"/>
                <a:sym typeface="Trebuchet MS"/>
              </a:rPr>
              <a:t> Mohamed </a:t>
            </a:r>
            <a:r>
              <a:rPr lang="en-GB" sz="1200" b="0" i="1" u="none" strike="noStrike" cap="none" dirty="0" err="1">
                <a:solidFill>
                  <a:schemeClr val="lt1"/>
                </a:solidFill>
                <a:latin typeface="Trebuchet MS"/>
                <a:ea typeface="Trebuchet MS"/>
                <a:cs typeface="Trebuchet MS"/>
                <a:sym typeface="Trebuchet MS"/>
              </a:rPr>
              <a:t>Atia</a:t>
            </a:r>
            <a:r>
              <a:rPr lang="en-GB" sz="1200" b="0" i="1" u="none" strike="noStrike" cap="none" dirty="0">
                <a:solidFill>
                  <a:schemeClr val="lt1"/>
                </a:solidFill>
                <a:latin typeface="Trebuchet MS"/>
                <a:ea typeface="Trebuchet MS"/>
                <a:cs typeface="Trebuchet MS"/>
                <a:sym typeface="Trebuchet MS"/>
              </a:rPr>
              <a:t> to </a:t>
            </a:r>
            <a:r>
              <a:rPr lang="en-GB" sz="1200" b="0" i="1" u="none" strike="noStrike" cap="none" dirty="0" err="1">
                <a:solidFill>
                  <a:schemeClr val="lt1"/>
                </a:solidFill>
                <a:latin typeface="Trebuchet MS"/>
                <a:ea typeface="Trebuchet MS"/>
                <a:cs typeface="Trebuchet MS"/>
                <a:sym typeface="Trebuchet MS"/>
              </a:rPr>
              <a:t>fulfill</a:t>
            </a:r>
            <a:r>
              <a:rPr lang="en-GB" sz="1200" b="0" i="1" u="none" strike="noStrike" cap="none" dirty="0">
                <a:solidFill>
                  <a:schemeClr val="lt1"/>
                </a:solidFill>
                <a:latin typeface="Trebuchet MS"/>
                <a:ea typeface="Trebuchet MS"/>
                <a:cs typeface="Trebuchet MS"/>
                <a:sym typeface="Trebuchet MS"/>
              </a:rPr>
              <a:t> the course requirements of SYSC 5807W</a:t>
            </a:r>
            <a:endParaRPr sz="1200" b="0" i="1" u="none" strike="noStrike" cap="none" dirty="0">
              <a:solidFill>
                <a:schemeClr val="lt1"/>
              </a:solidFill>
              <a:latin typeface="Trebuchet MS"/>
              <a:ea typeface="Trebuchet MS"/>
              <a:cs typeface="Trebuchet MS"/>
              <a:sym typeface="Trebuchet MS"/>
            </a:endParaRPr>
          </a:p>
          <a:p>
            <a:pPr marL="0" marR="0" lvl="0" indent="0" algn="r" rtl="0">
              <a:lnSpc>
                <a:spcPct val="90000"/>
              </a:lnSpc>
              <a:spcBef>
                <a:spcPts val="800"/>
              </a:spcBef>
              <a:spcAft>
                <a:spcPts val="0"/>
              </a:spcAft>
              <a:buClr>
                <a:schemeClr val="lt1"/>
              </a:buClr>
              <a:buSzPts val="1500"/>
              <a:buFont typeface="Arial"/>
              <a:buNone/>
            </a:pPr>
            <a:endParaRPr sz="1500" b="0" i="0" u="none" strike="noStrike" cap="none" dirty="0">
              <a:solidFill>
                <a:schemeClr val="lt1"/>
              </a:solidFill>
              <a:latin typeface="Trebuchet MS"/>
              <a:ea typeface="Trebuchet MS"/>
              <a:cs typeface="Trebuchet MS"/>
              <a:sym typeface="Trebuchet MS"/>
            </a:endParaRPr>
          </a:p>
        </p:txBody>
      </p:sp>
      <p:pic>
        <p:nvPicPr>
          <p:cNvPr id="445" name="Google Shape;445;p49"/>
          <p:cNvPicPr preferRelativeResize="0"/>
          <p:nvPr/>
        </p:nvPicPr>
        <p:blipFill rotWithShape="1">
          <a:blip r:embed="rId6">
            <a:alphaModFix/>
          </a:blip>
          <a:srcRect/>
          <a:stretch/>
        </p:blipFill>
        <p:spPr>
          <a:xfrm>
            <a:off x="3805993" y="3485131"/>
            <a:ext cx="1428750" cy="1428750"/>
          </a:xfrm>
          <a:prstGeom prst="rect">
            <a:avLst/>
          </a:prstGeom>
          <a:noFill/>
          <a:ln>
            <a:noFill/>
          </a:ln>
        </p:spPr>
      </p:pic>
      <p:sp>
        <p:nvSpPr>
          <p:cNvPr id="446" name="Google Shape;446;p49"/>
          <p:cNvSpPr txBox="1"/>
          <p:nvPr/>
        </p:nvSpPr>
        <p:spPr>
          <a:xfrm>
            <a:off x="298393" y="4335173"/>
            <a:ext cx="3507600" cy="666000"/>
          </a:xfrm>
          <a:prstGeom prst="rect">
            <a:avLst/>
          </a:prstGeom>
          <a:noFill/>
          <a:ln>
            <a:noFill/>
          </a:ln>
        </p:spPr>
        <p:txBody>
          <a:bodyPr spcFirstLastPara="1" wrap="square" lIns="68575" tIns="34275" rIns="68575" bIns="34275" anchor="t" anchorCtr="0">
            <a:noAutofit/>
          </a:bodyPr>
          <a:lstStyle/>
          <a:p>
            <a:pPr marL="0" marR="0" lvl="0" indent="0" algn="r" rtl="0">
              <a:lnSpc>
                <a:spcPct val="70000"/>
              </a:lnSpc>
              <a:spcBef>
                <a:spcPts val="0"/>
              </a:spcBef>
              <a:spcAft>
                <a:spcPts val="0"/>
              </a:spcAft>
              <a:buClr>
                <a:schemeClr val="lt1"/>
              </a:buClr>
              <a:buSzPts val="800"/>
              <a:buFont typeface="Arial"/>
              <a:buNone/>
            </a:pPr>
            <a:r>
              <a:rPr lang="en-GB" b="1" i="0" u="none" strike="noStrike" cap="none" dirty="0" err="1">
                <a:solidFill>
                  <a:schemeClr val="lt1"/>
                </a:solidFill>
                <a:latin typeface="Trebuchet MS"/>
                <a:ea typeface="Trebuchet MS"/>
                <a:cs typeface="Trebuchet MS"/>
                <a:sym typeface="Trebuchet MS"/>
              </a:rPr>
              <a:t>Palwasha</a:t>
            </a:r>
            <a:r>
              <a:rPr lang="en-GB" b="1" i="0" u="none" strike="noStrike" cap="none" dirty="0">
                <a:solidFill>
                  <a:schemeClr val="lt1"/>
                </a:solidFill>
                <a:latin typeface="Trebuchet MS"/>
                <a:ea typeface="Trebuchet MS"/>
                <a:cs typeface="Trebuchet MS"/>
                <a:sym typeface="Trebuchet MS"/>
              </a:rPr>
              <a:t> Shaikh </a:t>
            </a:r>
            <a:r>
              <a:rPr lang="en-GB" i="0" u="none" strike="noStrike" cap="none" dirty="0">
                <a:solidFill>
                  <a:schemeClr val="lt1"/>
                </a:solidFill>
                <a:latin typeface="Trebuchet MS"/>
                <a:ea typeface="Trebuchet MS"/>
                <a:cs typeface="Trebuchet MS"/>
                <a:sym typeface="Trebuchet MS"/>
              </a:rPr>
              <a:t>101198342/300124460</a:t>
            </a:r>
          </a:p>
          <a:p>
            <a:pPr marL="0" marR="0" lvl="0" indent="0" algn="r" rtl="0">
              <a:lnSpc>
                <a:spcPct val="70000"/>
              </a:lnSpc>
              <a:spcBef>
                <a:spcPts val="0"/>
              </a:spcBef>
              <a:spcAft>
                <a:spcPts val="0"/>
              </a:spcAft>
              <a:buClr>
                <a:schemeClr val="lt1"/>
              </a:buClr>
              <a:buSzPts val="800"/>
              <a:buFont typeface="Arial"/>
              <a:buNone/>
            </a:pPr>
            <a:endParaRPr lang="en-GB" b="1" dirty="0">
              <a:solidFill>
                <a:schemeClr val="lt1"/>
              </a:solidFill>
              <a:latin typeface="Trebuchet MS"/>
              <a:sym typeface="Trebuchet MS"/>
            </a:endParaRPr>
          </a:p>
          <a:p>
            <a:pPr marL="0" marR="0" lvl="0" indent="0" algn="r" rtl="0">
              <a:lnSpc>
                <a:spcPct val="70000"/>
              </a:lnSpc>
              <a:spcBef>
                <a:spcPts val="0"/>
              </a:spcBef>
              <a:spcAft>
                <a:spcPts val="0"/>
              </a:spcAft>
              <a:buClr>
                <a:schemeClr val="lt1"/>
              </a:buClr>
              <a:buSzPts val="800"/>
              <a:buFont typeface="Arial"/>
              <a:buNone/>
            </a:pPr>
            <a:r>
              <a:rPr lang="en-GB" b="1" dirty="0" err="1">
                <a:solidFill>
                  <a:srgbClr val="FFFFFF"/>
                </a:solidFill>
                <a:latin typeface="Trebuchet MS"/>
                <a:sym typeface="Trebuchet MS"/>
              </a:rPr>
              <a:t>Hariprasad</a:t>
            </a:r>
            <a:r>
              <a:rPr lang="en-GB" b="1" dirty="0">
                <a:solidFill>
                  <a:srgbClr val="FFFFFF"/>
                </a:solidFill>
                <a:latin typeface="Trebuchet MS"/>
                <a:sym typeface="Trebuchet MS"/>
              </a:rPr>
              <a:t> </a:t>
            </a:r>
            <a:r>
              <a:rPr lang="en-GB" b="1" dirty="0" err="1">
                <a:solidFill>
                  <a:srgbClr val="FFFFFF"/>
                </a:solidFill>
                <a:latin typeface="Trebuchet MS"/>
                <a:sym typeface="Trebuchet MS"/>
              </a:rPr>
              <a:t>Munusamy</a:t>
            </a:r>
            <a:r>
              <a:rPr lang="en-GB" b="1" dirty="0">
                <a:solidFill>
                  <a:srgbClr val="FFFFFF"/>
                </a:solidFill>
                <a:latin typeface="Trebuchet MS"/>
                <a:sym typeface="Trebuchet MS"/>
              </a:rPr>
              <a:t> </a:t>
            </a:r>
            <a:r>
              <a:rPr lang="en-GB" dirty="0">
                <a:solidFill>
                  <a:srgbClr val="FFFFFF"/>
                </a:solidFill>
                <a:latin typeface="Trebuchet MS"/>
                <a:sym typeface="Trebuchet MS"/>
              </a:rPr>
              <a:t>101132017</a:t>
            </a:r>
          </a:p>
          <a:p>
            <a:pPr marL="0" marR="0" lvl="0" indent="0" rtl="0">
              <a:lnSpc>
                <a:spcPct val="70000"/>
              </a:lnSpc>
              <a:spcBef>
                <a:spcPts val="0"/>
              </a:spcBef>
              <a:spcAft>
                <a:spcPts val="0"/>
              </a:spcAft>
              <a:buClr>
                <a:schemeClr val="lt1"/>
              </a:buClr>
              <a:buSzPts val="800"/>
              <a:buFont typeface="Arial"/>
              <a:buNone/>
            </a:pPr>
            <a:endParaRPr dirty="0"/>
          </a:p>
          <a:p>
            <a:pPr marL="0" marR="0" lvl="0" indent="0" rtl="0">
              <a:lnSpc>
                <a:spcPct val="70000"/>
              </a:lnSpc>
              <a:spcBef>
                <a:spcPts val="800"/>
              </a:spcBef>
              <a:spcAft>
                <a:spcPts val="0"/>
              </a:spcAft>
              <a:buClr>
                <a:schemeClr val="lt1"/>
              </a:buClr>
              <a:buSzPts val="800"/>
              <a:buFont typeface="Arial"/>
              <a:buNone/>
            </a:pPr>
            <a:br>
              <a:rPr lang="en-GB" sz="800" b="0" i="0" u="none" strike="noStrike" cap="none" dirty="0">
                <a:solidFill>
                  <a:schemeClr val="lt1"/>
                </a:solidFill>
                <a:latin typeface="Trebuchet MS"/>
                <a:ea typeface="Trebuchet MS"/>
                <a:cs typeface="Trebuchet MS"/>
                <a:sym typeface="Trebuchet MS"/>
              </a:rPr>
            </a:br>
            <a:endParaRPr sz="800" b="0" i="0" u="none" strike="noStrike" cap="none" dirty="0">
              <a:solidFill>
                <a:schemeClr val="lt1"/>
              </a:solidFill>
              <a:latin typeface="Trebuchet MS"/>
              <a:ea typeface="Trebuchet MS"/>
              <a:cs typeface="Trebuchet MS"/>
              <a:sym typeface="Trebuchet MS"/>
            </a:endParaRPr>
          </a:p>
        </p:txBody>
      </p:sp>
      <p:sp>
        <p:nvSpPr>
          <p:cNvPr id="447" name="Google Shape;447;p49"/>
          <p:cNvSpPr txBox="1"/>
          <p:nvPr/>
        </p:nvSpPr>
        <p:spPr>
          <a:xfrm>
            <a:off x="7041932" y="2225501"/>
            <a:ext cx="1748404" cy="69249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400" b="0" i="0" u="none" strike="noStrike" cap="none" dirty="0">
                <a:solidFill>
                  <a:schemeClr val="lt1"/>
                </a:solidFill>
                <a:latin typeface="Trebuchet MS"/>
                <a:ea typeface="Trebuchet MS"/>
                <a:cs typeface="Trebuchet MS"/>
                <a:sym typeface="Trebuchet MS"/>
              </a:rPr>
              <a:t>Group 5</a:t>
            </a:r>
            <a:endParaRPr sz="1100" dirty="0"/>
          </a:p>
          <a:p>
            <a:pPr marL="0" marR="0" lvl="0" indent="0" algn="l" rtl="0">
              <a:spcBef>
                <a:spcPts val="0"/>
              </a:spcBef>
              <a:spcAft>
                <a:spcPts val="0"/>
              </a:spcAft>
              <a:buNone/>
            </a:pPr>
            <a:r>
              <a:rPr lang="en-GB" sz="1400" dirty="0">
                <a:solidFill>
                  <a:schemeClr val="lt1"/>
                </a:solidFill>
                <a:latin typeface="Trebuchet MS"/>
                <a:ea typeface="Trebuchet MS"/>
                <a:cs typeface="Trebuchet MS"/>
                <a:sym typeface="Trebuchet MS"/>
              </a:rPr>
              <a:t>SYSC 5807-W</a:t>
            </a:r>
            <a:endParaRPr sz="1100" dirty="0"/>
          </a:p>
          <a:p>
            <a:pPr marL="0" marR="0" lvl="0" indent="0" algn="l" rtl="0">
              <a:spcBef>
                <a:spcPts val="0"/>
              </a:spcBef>
              <a:spcAft>
                <a:spcPts val="0"/>
              </a:spcAft>
              <a:buNone/>
            </a:pPr>
            <a:r>
              <a:rPr lang="en-GB" sz="1400" dirty="0" err="1">
                <a:solidFill>
                  <a:schemeClr val="lt1"/>
                </a:solidFill>
                <a:latin typeface="Trebuchet MS"/>
                <a:ea typeface="Trebuchet MS"/>
                <a:cs typeface="Trebuchet MS"/>
                <a:sym typeface="Trebuchet MS"/>
              </a:rPr>
              <a:t>Dr.</a:t>
            </a:r>
            <a:r>
              <a:rPr lang="en-GB" sz="1400" dirty="0">
                <a:solidFill>
                  <a:schemeClr val="lt1"/>
                </a:solidFill>
                <a:latin typeface="Trebuchet MS"/>
                <a:ea typeface="Trebuchet MS"/>
                <a:cs typeface="Trebuchet MS"/>
                <a:sym typeface="Trebuchet MS"/>
              </a:rPr>
              <a:t> Mohamed </a:t>
            </a:r>
            <a:r>
              <a:rPr lang="en-GB" sz="1400" dirty="0" err="1">
                <a:solidFill>
                  <a:schemeClr val="lt1"/>
                </a:solidFill>
                <a:latin typeface="Trebuchet MS"/>
                <a:ea typeface="Trebuchet MS"/>
                <a:cs typeface="Trebuchet MS"/>
                <a:sym typeface="Trebuchet MS"/>
              </a:rPr>
              <a:t>Atia</a:t>
            </a:r>
            <a:endParaRPr sz="1100" dirty="0"/>
          </a:p>
        </p:txBody>
      </p:sp>
      <p:pic>
        <p:nvPicPr>
          <p:cNvPr id="3" name="Audio 2">
            <a:hlinkClick r:id="" action="ppaction://media"/>
            <a:extLst>
              <a:ext uri="{FF2B5EF4-FFF2-40B4-BE49-F238E27FC236}">
                <a16:creationId xmlns:a16="http://schemas.microsoft.com/office/drawing/2014/main" id="{8A51F2DE-125F-B14D-94AD-DC8008286C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571"/>
    </mc:Choice>
    <mc:Fallback xmlns="">
      <p:transition spd="slow" advTm="9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8"/>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a:t>East North Up(ENU) Coordinates</a:t>
            </a:r>
            <a:endParaRPr sz="2400"/>
          </a:p>
        </p:txBody>
      </p:sp>
      <p:sp>
        <p:nvSpPr>
          <p:cNvPr id="529" name="Google Shape;529;p58"/>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fld id="{00000000-1234-1234-1234-123412341234}" type="slidenum">
              <a:rPr lang="en-GB" sz="1100"/>
              <a:t>10</a:t>
            </a:fld>
            <a:endParaRPr sz="1100"/>
          </a:p>
        </p:txBody>
      </p:sp>
      <p:sp>
        <p:nvSpPr>
          <p:cNvPr id="530" name="Google Shape;530;p58"/>
          <p:cNvSpPr/>
          <p:nvPr/>
        </p:nvSpPr>
        <p:spPr>
          <a:xfrm>
            <a:off x="775663" y="1503045"/>
            <a:ext cx="9144000" cy="342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531" name="Google Shape;531;p58"/>
          <p:cNvSpPr/>
          <p:nvPr/>
        </p:nvSpPr>
        <p:spPr>
          <a:xfrm>
            <a:off x="775663" y="1939415"/>
            <a:ext cx="3107679" cy="2578292"/>
          </a:xfrm>
          <a:prstGeom prst="rect">
            <a:avLst/>
          </a:prstGeom>
          <a:solidFill>
            <a:schemeClr val="lt1"/>
          </a:solidFill>
          <a:ln w="12700"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rebuchet MS"/>
              <a:ea typeface="Trebuchet MS"/>
              <a:cs typeface="Trebuchet MS"/>
              <a:sym typeface="Trebuchet MS"/>
            </a:endParaRPr>
          </a:p>
        </p:txBody>
      </p:sp>
      <p:pic>
        <p:nvPicPr>
          <p:cNvPr id="532" name="Google Shape;532;p58" descr="A close up of a logo&#10;&#10;Description automatically generated"/>
          <p:cNvPicPr preferRelativeResize="0"/>
          <p:nvPr/>
        </p:nvPicPr>
        <p:blipFill rotWithShape="1">
          <a:blip r:embed="rId5">
            <a:alphaModFix/>
          </a:blip>
          <a:srcRect/>
          <a:stretch/>
        </p:blipFill>
        <p:spPr>
          <a:xfrm>
            <a:off x="1084274" y="1936343"/>
            <a:ext cx="2490459" cy="2380585"/>
          </a:xfrm>
          <a:prstGeom prst="rect">
            <a:avLst/>
          </a:prstGeom>
          <a:noFill/>
          <a:ln>
            <a:noFill/>
          </a:ln>
        </p:spPr>
      </p:pic>
      <p:pic>
        <p:nvPicPr>
          <p:cNvPr id="533" name="Google Shape;533;p58"/>
          <p:cNvPicPr preferRelativeResize="0"/>
          <p:nvPr/>
        </p:nvPicPr>
        <p:blipFill rotWithShape="1">
          <a:blip r:embed="rId6">
            <a:alphaModFix/>
          </a:blip>
          <a:srcRect/>
          <a:stretch/>
        </p:blipFill>
        <p:spPr>
          <a:xfrm>
            <a:off x="5347663" y="1936343"/>
            <a:ext cx="2830501" cy="2578292"/>
          </a:xfrm>
          <a:prstGeom prst="rect">
            <a:avLst/>
          </a:prstGeom>
          <a:noFill/>
          <a:ln>
            <a:noFill/>
          </a:ln>
        </p:spPr>
      </p:pic>
      <p:sp>
        <p:nvSpPr>
          <p:cNvPr id="534" name="Google Shape;534;p58"/>
          <p:cNvSpPr txBox="1"/>
          <p:nvPr/>
        </p:nvSpPr>
        <p:spPr>
          <a:xfrm>
            <a:off x="521797" y="4611178"/>
            <a:ext cx="3615413" cy="4847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1" u="none" strike="noStrike" cap="none" dirty="0">
                <a:solidFill>
                  <a:schemeClr val="lt1"/>
                </a:solidFill>
                <a:latin typeface="Trebuchet MS"/>
                <a:ea typeface="Trebuchet MS"/>
                <a:cs typeface="Trebuchet MS"/>
                <a:sym typeface="Trebuchet MS"/>
              </a:rPr>
              <a:t>ENU coordinate system with respect to ECEF</a:t>
            </a:r>
            <a:endParaRPr sz="1400" b="0" i="1" u="none" strike="noStrike" cap="none" dirty="0">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dirty="0">
              <a:solidFill>
                <a:schemeClr val="lt1"/>
              </a:solidFill>
              <a:latin typeface="Trebuchet MS"/>
              <a:ea typeface="Trebuchet MS"/>
              <a:cs typeface="Trebuchet MS"/>
              <a:sym typeface="Trebuchet MS"/>
            </a:endParaRPr>
          </a:p>
        </p:txBody>
      </p:sp>
      <p:sp>
        <p:nvSpPr>
          <p:cNvPr id="535" name="Google Shape;535;p58"/>
          <p:cNvSpPr txBox="1"/>
          <p:nvPr/>
        </p:nvSpPr>
        <p:spPr>
          <a:xfrm>
            <a:off x="5347671" y="4611175"/>
            <a:ext cx="28305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1" u="none" strike="noStrike" cap="none">
                <a:solidFill>
                  <a:schemeClr val="lt1"/>
                </a:solidFill>
                <a:latin typeface="Trebuchet MS"/>
                <a:ea typeface="Trebuchet MS"/>
                <a:cs typeface="Trebuchet MS"/>
                <a:sym typeface="Trebuchet MS"/>
              </a:rPr>
              <a:t>ENU Frame</a:t>
            </a:r>
            <a:endParaRPr sz="1100" b="0" i="0" u="none" strike="noStrike" cap="none">
              <a:solidFill>
                <a:srgbClr val="000000"/>
              </a:solidFill>
              <a:latin typeface="Arial"/>
              <a:ea typeface="Arial"/>
              <a:cs typeface="Arial"/>
              <a:sym typeface="Arial"/>
            </a:endParaRPr>
          </a:p>
        </p:txBody>
      </p:sp>
      <p:pic>
        <p:nvPicPr>
          <p:cNvPr id="4" name="Audio 3">
            <a:hlinkClick r:id="" action="ppaction://media"/>
            <a:extLst>
              <a:ext uri="{FF2B5EF4-FFF2-40B4-BE49-F238E27FC236}">
                <a16:creationId xmlns:a16="http://schemas.microsoft.com/office/drawing/2014/main" id="{41407ECF-E617-4FE2-A517-E4A7DE0371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706"/>
    </mc:Choice>
    <mc:Fallback xmlns="">
      <p:transition spd="slow" advTm="43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9"/>
          <p:cNvSpPr txBox="1">
            <a:spLocks noGrp="1"/>
          </p:cNvSpPr>
          <p:nvPr>
            <p:ph type="title"/>
          </p:nvPr>
        </p:nvSpPr>
        <p:spPr>
          <a:xfrm>
            <a:off x="51024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b="1"/>
              <a:t>Forward-Kinematics</a:t>
            </a:r>
            <a:endParaRPr sz="2400"/>
          </a:p>
        </p:txBody>
      </p:sp>
      <p:sp>
        <p:nvSpPr>
          <p:cNvPr id="541" name="Google Shape;541;p59"/>
          <p:cNvSpPr txBox="1">
            <a:spLocks noGrp="1"/>
          </p:cNvSpPr>
          <p:nvPr>
            <p:ph type="body" idx="1"/>
          </p:nvPr>
        </p:nvSpPr>
        <p:spPr>
          <a:xfrm>
            <a:off x="612516" y="1599398"/>
            <a:ext cx="7210500" cy="3126600"/>
          </a:xfrm>
          <a:prstGeom prst="rect">
            <a:avLst/>
          </a:prstGeom>
          <a:noFill/>
          <a:ln>
            <a:noFill/>
          </a:ln>
        </p:spPr>
        <p:txBody>
          <a:bodyPr spcFirstLastPara="1" wrap="square" lIns="68575" tIns="34275" rIns="68575" bIns="34275" anchor="t" anchorCtr="0">
            <a:noAutofit/>
          </a:bodyPr>
          <a:lstStyle/>
          <a:p>
            <a:pPr marL="177800" lvl="0" indent="-152400" algn="l" rtl="0">
              <a:lnSpc>
                <a:spcPct val="90000"/>
              </a:lnSpc>
              <a:spcBef>
                <a:spcPts val="0"/>
              </a:spcBef>
              <a:spcAft>
                <a:spcPts val="0"/>
              </a:spcAft>
              <a:buClr>
                <a:schemeClr val="lt1"/>
              </a:buClr>
              <a:buSzPts val="1400"/>
              <a:buChar char="•"/>
            </a:pPr>
            <a:r>
              <a:rPr lang="en-GB" sz="1400"/>
              <a:t>Rotation matrix using Euler angles :</a:t>
            </a:r>
            <a:endParaRPr sz="1400"/>
          </a:p>
          <a:p>
            <a:pPr marL="177800" lvl="0" indent="-63500" algn="l" rtl="0">
              <a:lnSpc>
                <a:spcPct val="90000"/>
              </a:lnSpc>
              <a:spcBef>
                <a:spcPts val="800"/>
              </a:spcBef>
              <a:spcAft>
                <a:spcPts val="0"/>
              </a:spcAft>
              <a:buClr>
                <a:schemeClr val="lt1"/>
              </a:buClr>
              <a:buSzPts val="1800"/>
              <a:buNone/>
            </a:pPr>
            <a:endParaRPr sz="1100"/>
          </a:p>
          <a:p>
            <a:pPr marL="177800" lvl="0" indent="-63500" algn="l" rtl="0">
              <a:lnSpc>
                <a:spcPct val="90000"/>
              </a:lnSpc>
              <a:spcBef>
                <a:spcPts val="800"/>
              </a:spcBef>
              <a:spcAft>
                <a:spcPts val="0"/>
              </a:spcAft>
              <a:buClr>
                <a:schemeClr val="lt1"/>
              </a:buClr>
              <a:buSzPts val="1800"/>
              <a:buNone/>
            </a:pPr>
            <a:endParaRPr sz="1100"/>
          </a:p>
          <a:p>
            <a:pPr marL="177800" lvl="0" indent="-63500" algn="l" rtl="0">
              <a:lnSpc>
                <a:spcPct val="90000"/>
              </a:lnSpc>
              <a:spcBef>
                <a:spcPts val="800"/>
              </a:spcBef>
              <a:spcAft>
                <a:spcPts val="0"/>
              </a:spcAft>
              <a:buClr>
                <a:schemeClr val="lt1"/>
              </a:buClr>
              <a:buSzPts val="1800"/>
              <a:buNone/>
            </a:pPr>
            <a:endParaRPr sz="1100"/>
          </a:p>
          <a:p>
            <a:pPr marL="177800" lvl="0" indent="-63500" algn="l" rtl="0">
              <a:lnSpc>
                <a:spcPct val="90000"/>
              </a:lnSpc>
              <a:spcBef>
                <a:spcPts val="800"/>
              </a:spcBef>
              <a:spcAft>
                <a:spcPts val="0"/>
              </a:spcAft>
              <a:buClr>
                <a:schemeClr val="lt1"/>
              </a:buClr>
              <a:buSzPts val="1800"/>
              <a:buNone/>
            </a:pPr>
            <a:endParaRPr sz="1100"/>
          </a:p>
          <a:p>
            <a:pPr marL="177800" lvl="0" indent="-63500" algn="l" rtl="0">
              <a:lnSpc>
                <a:spcPct val="90000"/>
              </a:lnSpc>
              <a:spcBef>
                <a:spcPts val="800"/>
              </a:spcBef>
              <a:spcAft>
                <a:spcPts val="0"/>
              </a:spcAft>
              <a:buClr>
                <a:schemeClr val="lt1"/>
              </a:buClr>
              <a:buSzPts val="1800"/>
              <a:buNone/>
            </a:pPr>
            <a:endParaRPr sz="1100"/>
          </a:p>
          <a:p>
            <a:pPr marL="177800" lvl="0" indent="-152400" algn="l" rtl="0">
              <a:lnSpc>
                <a:spcPct val="90000"/>
              </a:lnSpc>
              <a:spcBef>
                <a:spcPts val="800"/>
              </a:spcBef>
              <a:spcAft>
                <a:spcPts val="0"/>
              </a:spcAft>
              <a:buClr>
                <a:schemeClr val="lt1"/>
              </a:buClr>
              <a:buSzPts val="1400"/>
              <a:buChar char="•"/>
            </a:pPr>
            <a:r>
              <a:rPr lang="en-GB" sz="1400"/>
              <a:t>Rotation matrix using quaternion values: </a:t>
            </a:r>
            <a:endParaRPr sz="1400"/>
          </a:p>
          <a:p>
            <a:pPr marL="177800" lvl="0" indent="-63500" algn="l" rtl="0">
              <a:lnSpc>
                <a:spcPct val="90000"/>
              </a:lnSpc>
              <a:spcBef>
                <a:spcPts val="800"/>
              </a:spcBef>
              <a:spcAft>
                <a:spcPts val="0"/>
              </a:spcAft>
              <a:buClr>
                <a:schemeClr val="lt1"/>
              </a:buClr>
              <a:buSzPts val="1800"/>
              <a:buNone/>
            </a:pPr>
            <a:endParaRPr sz="1100"/>
          </a:p>
        </p:txBody>
      </p:sp>
      <p:sp>
        <p:nvSpPr>
          <p:cNvPr id="542" name="Google Shape;542;p59"/>
          <p:cNvSpPr txBox="1">
            <a:spLocks noGrp="1"/>
          </p:cNvSpPr>
          <p:nvPr>
            <p:ph type="sldNum" idx="12"/>
          </p:nvPr>
        </p:nvSpPr>
        <p:spPr>
          <a:xfrm>
            <a:off x="8047091" y="564920"/>
            <a:ext cx="865500" cy="818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fld id="{00000000-1234-1234-1234-123412341234}" type="slidenum">
              <a:rPr lang="en-GB" sz="1100"/>
              <a:t>11</a:t>
            </a:fld>
            <a:endParaRPr sz="1100"/>
          </a:p>
        </p:txBody>
      </p:sp>
      <p:sp>
        <p:nvSpPr>
          <p:cNvPr id="543" name="Google Shape;543;p59"/>
          <p:cNvSpPr txBox="1"/>
          <p:nvPr/>
        </p:nvSpPr>
        <p:spPr>
          <a:xfrm>
            <a:off x="1507100" y="2081100"/>
            <a:ext cx="5872200" cy="8829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Trebuchet MS"/>
                <a:ea typeface="Trebuchet MS"/>
                <a:cs typeface="Trebuchet MS"/>
                <a:sym typeface="Trebuchet MS"/>
              </a:rPr>
              <a:t> </a:t>
            </a:r>
            <a:endParaRPr sz="1100" b="0" i="0" u="none" strike="noStrike" cap="none">
              <a:solidFill>
                <a:srgbClr val="000000"/>
              </a:solidFill>
              <a:latin typeface="Arial"/>
              <a:ea typeface="Arial"/>
              <a:cs typeface="Arial"/>
              <a:sym typeface="Arial"/>
            </a:endParaRPr>
          </a:p>
        </p:txBody>
      </p:sp>
      <p:sp>
        <p:nvSpPr>
          <p:cNvPr id="544" name="Google Shape;544;p59"/>
          <p:cNvSpPr/>
          <p:nvPr/>
        </p:nvSpPr>
        <p:spPr>
          <a:xfrm>
            <a:off x="1507100" y="3669500"/>
            <a:ext cx="5539200" cy="764400"/>
          </a:xfrm>
          <a:prstGeom prst="rect">
            <a:avLst/>
          </a:prstGeom>
          <a:blipFill rotWithShape="1">
            <a:blip r:embed="rId6">
              <a:alphaModFix/>
            </a:blip>
            <a:stretch>
              <a:fillRect b="-1219"/>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Trebuchet MS"/>
                <a:ea typeface="Trebuchet MS"/>
                <a:cs typeface="Trebuchet MS"/>
                <a:sym typeface="Trebuchet MS"/>
              </a:rPr>
              <a:t> </a:t>
            </a:r>
            <a:endParaRPr sz="1100" b="0" i="0" u="none" strike="noStrike" cap="none">
              <a:solidFill>
                <a:srgbClr val="000000"/>
              </a:solidFill>
              <a:latin typeface="Arial"/>
              <a:ea typeface="Arial"/>
              <a:cs typeface="Arial"/>
              <a:sym typeface="Arial"/>
            </a:endParaRPr>
          </a:p>
        </p:txBody>
      </p:sp>
      <p:pic>
        <p:nvPicPr>
          <p:cNvPr id="10" name="Audio 9">
            <a:hlinkClick r:id="" action="ppaction://media"/>
            <a:extLst>
              <a:ext uri="{FF2B5EF4-FFF2-40B4-BE49-F238E27FC236}">
                <a16:creationId xmlns:a16="http://schemas.microsoft.com/office/drawing/2014/main" id="{AD33FF6A-D8EF-48D0-A690-5D761FB1E6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9327"/>
    </mc:Choice>
    <mc:Fallback xmlns="">
      <p:transition spd="slow" advTm="69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0"/>
          <p:cNvSpPr txBox="1">
            <a:spLocks noGrp="1"/>
          </p:cNvSpPr>
          <p:nvPr>
            <p:ph type="title"/>
          </p:nvPr>
        </p:nvSpPr>
        <p:spPr>
          <a:xfrm>
            <a:off x="51024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b="1"/>
              <a:t>Inverse-Kinematics</a:t>
            </a:r>
            <a:endParaRPr sz="2400"/>
          </a:p>
        </p:txBody>
      </p:sp>
      <p:sp>
        <p:nvSpPr>
          <p:cNvPr id="550" name="Google Shape;550;p60"/>
          <p:cNvSpPr txBox="1">
            <a:spLocks noGrp="1"/>
          </p:cNvSpPr>
          <p:nvPr>
            <p:ph type="body" idx="1"/>
          </p:nvPr>
        </p:nvSpPr>
        <p:spPr>
          <a:xfrm>
            <a:off x="510241" y="1752655"/>
            <a:ext cx="7210500" cy="2699400"/>
          </a:xfrm>
          <a:prstGeom prst="rect">
            <a:avLst/>
          </a:prstGeom>
          <a:noFill/>
          <a:ln>
            <a:noFill/>
          </a:ln>
        </p:spPr>
        <p:txBody>
          <a:bodyPr spcFirstLastPara="1" wrap="square" lIns="68575" tIns="34275" rIns="68575" bIns="34275" anchor="t" anchorCtr="0">
            <a:noAutofit/>
          </a:bodyPr>
          <a:lstStyle/>
          <a:p>
            <a:pPr marL="520700" lvl="1" indent="-165100" algn="l" rtl="0">
              <a:lnSpc>
                <a:spcPct val="90000"/>
              </a:lnSpc>
              <a:spcBef>
                <a:spcPts val="0"/>
              </a:spcBef>
              <a:spcAft>
                <a:spcPts val="0"/>
              </a:spcAft>
              <a:buClr>
                <a:schemeClr val="lt1"/>
              </a:buClr>
              <a:buSzPts val="1400"/>
              <a:buChar char="•"/>
            </a:pPr>
            <a:r>
              <a:rPr lang="en-GB" sz="1400"/>
              <a:t>Neglecting the singularity condition from DCM </a:t>
            </a:r>
            <a:r>
              <a:rPr lang="en-GB" sz="1400" b="1"/>
              <a:t>matrices:</a:t>
            </a:r>
            <a:endParaRPr sz="1400"/>
          </a:p>
        </p:txBody>
      </p:sp>
      <p:sp>
        <p:nvSpPr>
          <p:cNvPr id="551" name="Google Shape;551;p60"/>
          <p:cNvSpPr txBox="1">
            <a:spLocks noGrp="1"/>
          </p:cNvSpPr>
          <p:nvPr>
            <p:ph type="sldNum" idx="12"/>
          </p:nvPr>
        </p:nvSpPr>
        <p:spPr>
          <a:xfrm>
            <a:off x="8047091" y="564920"/>
            <a:ext cx="865500" cy="818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fld id="{00000000-1234-1234-1234-123412341234}" type="slidenum">
              <a:rPr lang="en-GB" sz="1100"/>
              <a:t>12</a:t>
            </a:fld>
            <a:endParaRPr sz="1100"/>
          </a:p>
        </p:txBody>
      </p:sp>
      <p:sp>
        <p:nvSpPr>
          <p:cNvPr id="552" name="Google Shape;552;p60"/>
          <p:cNvSpPr txBox="1"/>
          <p:nvPr/>
        </p:nvSpPr>
        <p:spPr>
          <a:xfrm>
            <a:off x="1439900" y="2534475"/>
            <a:ext cx="2973000" cy="1001700"/>
          </a:xfrm>
          <a:prstGeom prst="rect">
            <a:avLst/>
          </a:prstGeom>
          <a:blipFill rotWithShape="1">
            <a:blip r:embed="rId5">
              <a:alphaModFix/>
            </a:blip>
            <a:stretch>
              <a:fillRect l="-2118" t="-2379" b="-7928"/>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Trebuchet MS"/>
                <a:ea typeface="Trebuchet MS"/>
                <a:cs typeface="Trebuchet MS"/>
                <a:sym typeface="Trebuchet MS"/>
              </a:rPr>
              <a:t> </a:t>
            </a:r>
            <a:endParaRPr sz="1100" b="0" i="0" u="none" strike="noStrike" cap="none">
              <a:solidFill>
                <a:srgbClr val="000000"/>
              </a:solidFill>
              <a:latin typeface="Arial"/>
              <a:ea typeface="Arial"/>
              <a:cs typeface="Arial"/>
              <a:sym typeface="Arial"/>
            </a:endParaRPr>
          </a:p>
        </p:txBody>
      </p:sp>
      <p:pic>
        <p:nvPicPr>
          <p:cNvPr id="553" name="Google Shape;553;p60"/>
          <p:cNvPicPr preferRelativeResize="0"/>
          <p:nvPr/>
        </p:nvPicPr>
        <p:blipFill rotWithShape="1">
          <a:blip r:embed="rId6">
            <a:alphaModFix/>
          </a:blip>
          <a:srcRect/>
          <a:stretch/>
        </p:blipFill>
        <p:spPr>
          <a:xfrm>
            <a:off x="1227538" y="3646838"/>
            <a:ext cx="3876675" cy="1000125"/>
          </a:xfrm>
          <a:prstGeom prst="rect">
            <a:avLst/>
          </a:prstGeom>
          <a:noFill/>
          <a:ln>
            <a:noFill/>
          </a:ln>
        </p:spPr>
      </p:pic>
      <p:pic>
        <p:nvPicPr>
          <p:cNvPr id="8" name="Audio 7">
            <a:hlinkClick r:id="" action="ppaction://media"/>
            <a:extLst>
              <a:ext uri="{FF2B5EF4-FFF2-40B4-BE49-F238E27FC236}">
                <a16:creationId xmlns:a16="http://schemas.microsoft.com/office/drawing/2014/main" id="{09A55912-BEC4-4BC2-A9A7-976C14F06C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661"/>
    </mc:Choice>
    <mc:Fallback xmlns="">
      <p:transition spd="slow" advTm="25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1"/>
          <p:cNvSpPr txBox="1">
            <a:spLocks noGrp="1"/>
          </p:cNvSpPr>
          <p:nvPr>
            <p:ph type="title"/>
          </p:nvPr>
        </p:nvSpPr>
        <p:spPr>
          <a:xfrm>
            <a:off x="51024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b="1" dirty="0"/>
              <a:t>Hierarchy Design and Joint Links</a:t>
            </a:r>
            <a:endParaRPr sz="1100" dirty="0"/>
          </a:p>
        </p:txBody>
      </p:sp>
      <p:sp>
        <p:nvSpPr>
          <p:cNvPr id="559" name="Google Shape;559;p61"/>
          <p:cNvSpPr txBox="1">
            <a:spLocks noGrp="1"/>
          </p:cNvSpPr>
          <p:nvPr>
            <p:ph type="sldNum" idx="12"/>
          </p:nvPr>
        </p:nvSpPr>
        <p:spPr>
          <a:xfrm>
            <a:off x="8047091" y="564920"/>
            <a:ext cx="865500" cy="818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fld id="{00000000-1234-1234-1234-123412341234}" type="slidenum">
              <a:rPr lang="en-GB" sz="1100"/>
              <a:t>13</a:t>
            </a:fld>
            <a:endParaRPr sz="1100"/>
          </a:p>
        </p:txBody>
      </p:sp>
      <p:pic>
        <p:nvPicPr>
          <p:cNvPr id="560" name="Google Shape;560;p61"/>
          <p:cNvPicPr preferRelativeResize="0"/>
          <p:nvPr/>
        </p:nvPicPr>
        <p:blipFill rotWithShape="1">
          <a:blip r:embed="rId5">
            <a:alphaModFix/>
          </a:blip>
          <a:srcRect/>
          <a:stretch/>
        </p:blipFill>
        <p:spPr>
          <a:xfrm>
            <a:off x="3653245" y="2786672"/>
            <a:ext cx="2009587" cy="1434070"/>
          </a:xfrm>
          <a:prstGeom prst="rect">
            <a:avLst/>
          </a:prstGeom>
          <a:noFill/>
          <a:ln>
            <a:noFill/>
          </a:ln>
        </p:spPr>
      </p:pic>
      <p:sp>
        <p:nvSpPr>
          <p:cNvPr id="561" name="Google Shape;561;p61"/>
          <p:cNvSpPr txBox="1"/>
          <p:nvPr/>
        </p:nvSpPr>
        <p:spPr>
          <a:xfrm>
            <a:off x="3085973" y="4460848"/>
            <a:ext cx="31440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1" u="none" strike="noStrike" cap="none">
                <a:solidFill>
                  <a:schemeClr val="lt1"/>
                </a:solidFill>
                <a:latin typeface="Trebuchet MS"/>
                <a:ea typeface="Trebuchet MS"/>
                <a:cs typeface="Trebuchet MS"/>
                <a:sym typeface="Trebuchet MS"/>
              </a:rPr>
              <a:t>Frame movement across the joint link </a:t>
            </a:r>
            <a:endParaRPr sz="1100" b="0" i="0" u="none" strike="noStrike" cap="none">
              <a:solidFill>
                <a:srgbClr val="000000"/>
              </a:solidFill>
              <a:latin typeface="Arial"/>
              <a:ea typeface="Arial"/>
              <a:cs typeface="Arial"/>
              <a:sym typeface="Arial"/>
            </a:endParaRPr>
          </a:p>
        </p:txBody>
      </p:sp>
      <p:pic>
        <p:nvPicPr>
          <p:cNvPr id="562" name="Google Shape;562;p61" descr="A close up of a device&#10;&#10;Description automatically generated"/>
          <p:cNvPicPr preferRelativeResize="0"/>
          <p:nvPr/>
        </p:nvPicPr>
        <p:blipFill rotWithShape="1">
          <a:blip r:embed="rId6">
            <a:alphaModFix/>
          </a:blip>
          <a:srcRect/>
          <a:stretch/>
        </p:blipFill>
        <p:spPr>
          <a:xfrm>
            <a:off x="6088019" y="2088735"/>
            <a:ext cx="3055982" cy="2180788"/>
          </a:xfrm>
          <a:prstGeom prst="rect">
            <a:avLst/>
          </a:prstGeom>
          <a:noFill/>
          <a:ln>
            <a:noFill/>
          </a:ln>
        </p:spPr>
      </p:pic>
      <p:sp>
        <p:nvSpPr>
          <p:cNvPr id="563" name="Google Shape;563;p61"/>
          <p:cNvSpPr txBox="1"/>
          <p:nvPr/>
        </p:nvSpPr>
        <p:spPr>
          <a:xfrm>
            <a:off x="6080815" y="4393807"/>
            <a:ext cx="29877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1" u="none" strike="noStrike" cap="none">
                <a:solidFill>
                  <a:schemeClr val="lt1"/>
                </a:solidFill>
                <a:latin typeface="Trebuchet MS"/>
                <a:ea typeface="Trebuchet MS"/>
                <a:cs typeface="Trebuchet MS"/>
                <a:sym typeface="Trebuchet MS"/>
              </a:rPr>
              <a:t>Sensor placement and initial frames </a:t>
            </a:r>
            <a:endParaRPr sz="1100" b="0" i="0" u="none" strike="noStrike" cap="none">
              <a:solidFill>
                <a:srgbClr val="000000"/>
              </a:solidFill>
              <a:latin typeface="Arial"/>
              <a:ea typeface="Arial"/>
              <a:cs typeface="Arial"/>
              <a:sym typeface="Arial"/>
            </a:endParaRPr>
          </a:p>
        </p:txBody>
      </p:sp>
      <p:sp>
        <p:nvSpPr>
          <p:cNvPr id="564" name="Google Shape;564;p61"/>
          <p:cNvSpPr txBox="1"/>
          <p:nvPr/>
        </p:nvSpPr>
        <p:spPr>
          <a:xfrm>
            <a:off x="630091" y="4897821"/>
            <a:ext cx="14799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0" i="0" u="none" strike="noStrike" cap="none">
                <a:solidFill>
                  <a:schemeClr val="lt1"/>
                </a:solidFill>
                <a:latin typeface="Arial"/>
                <a:ea typeface="Arial"/>
                <a:cs typeface="Arial"/>
                <a:sym typeface="Arial"/>
              </a:rPr>
              <a:t>Skeleton Hierarchy</a:t>
            </a:r>
            <a:endParaRPr sz="1200" b="0" i="0" u="none" strike="noStrike" cap="none">
              <a:solidFill>
                <a:schemeClr val="lt1"/>
              </a:solidFill>
              <a:latin typeface="Arial"/>
              <a:ea typeface="Arial"/>
              <a:cs typeface="Arial"/>
              <a:sym typeface="Arial"/>
            </a:endParaRPr>
          </a:p>
        </p:txBody>
      </p:sp>
      <p:pic>
        <p:nvPicPr>
          <p:cNvPr id="565" name="Google Shape;565;p61"/>
          <p:cNvPicPr preferRelativeResize="0"/>
          <p:nvPr/>
        </p:nvPicPr>
        <p:blipFill rotWithShape="1">
          <a:blip r:embed="rId7">
            <a:alphaModFix/>
          </a:blip>
          <a:srcRect/>
          <a:stretch/>
        </p:blipFill>
        <p:spPr>
          <a:xfrm>
            <a:off x="75348" y="1516263"/>
            <a:ext cx="3043532" cy="3325732"/>
          </a:xfrm>
          <a:prstGeom prst="rect">
            <a:avLst/>
          </a:prstGeom>
          <a:noFill/>
          <a:ln>
            <a:noFill/>
          </a:ln>
        </p:spPr>
      </p:pic>
      <p:pic>
        <p:nvPicPr>
          <p:cNvPr id="8" name="Audio 7">
            <a:hlinkClick r:id="" action="ppaction://media"/>
            <a:extLst>
              <a:ext uri="{FF2B5EF4-FFF2-40B4-BE49-F238E27FC236}">
                <a16:creationId xmlns:a16="http://schemas.microsoft.com/office/drawing/2014/main" id="{C2D3908B-080C-47C8-8B6B-666313AC850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8366"/>
    </mc:Choice>
    <mc:Fallback xmlns="">
      <p:transition spd="slow" advTm="118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51024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b="1"/>
              <a:t>Architecture of the proposed model</a:t>
            </a:r>
            <a:endParaRPr/>
          </a:p>
        </p:txBody>
      </p:sp>
      <p:sp>
        <p:nvSpPr>
          <p:cNvPr id="571" name="Google Shape;571;p62"/>
          <p:cNvSpPr txBox="1"/>
          <p:nvPr/>
        </p:nvSpPr>
        <p:spPr>
          <a:xfrm>
            <a:off x="1968148" y="4577364"/>
            <a:ext cx="3960600" cy="106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Times New Roman"/>
                <a:ea typeface="Times New Roman"/>
                <a:cs typeface="Times New Roman"/>
                <a:sym typeface="Times New Roman"/>
              </a:rPr>
              <a:t>The block diagram of the  proposed 3D Human               motion analysis system.</a:t>
            </a:r>
            <a:endParaRPr sz="1400" b="0" i="0" u="none" strike="noStrike" cap="none">
              <a:solidFill>
                <a:srgbClr val="FFFFFF"/>
              </a:solidFill>
              <a:latin typeface="Arial"/>
              <a:ea typeface="Arial"/>
              <a:cs typeface="Arial"/>
              <a:sym typeface="Arial"/>
            </a:endParaRPr>
          </a:p>
        </p:txBody>
      </p:sp>
      <p:pic>
        <p:nvPicPr>
          <p:cNvPr id="572" name="Google Shape;572;p62"/>
          <p:cNvPicPr preferRelativeResize="0"/>
          <p:nvPr/>
        </p:nvPicPr>
        <p:blipFill rotWithShape="1">
          <a:blip r:embed="rId5">
            <a:alphaModFix/>
          </a:blip>
          <a:srcRect/>
          <a:stretch/>
        </p:blipFill>
        <p:spPr>
          <a:xfrm>
            <a:off x="674585" y="1579123"/>
            <a:ext cx="7046156" cy="2998241"/>
          </a:xfrm>
          <a:prstGeom prst="rect">
            <a:avLst/>
          </a:prstGeom>
          <a:noFill/>
          <a:ln>
            <a:noFill/>
          </a:ln>
        </p:spPr>
      </p:pic>
      <p:pic>
        <p:nvPicPr>
          <p:cNvPr id="12" name="Audio 11">
            <a:hlinkClick r:id="" action="ppaction://media"/>
            <a:extLst>
              <a:ext uri="{FF2B5EF4-FFF2-40B4-BE49-F238E27FC236}">
                <a16:creationId xmlns:a16="http://schemas.microsoft.com/office/drawing/2014/main" id="{774F7C69-0E7D-44CB-8058-CED71AF9BE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5787"/>
    </mc:Choice>
    <mc:Fallback xmlns="">
      <p:transition spd="slow" advTm="95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3"/>
          <p:cNvSpPr txBox="1">
            <a:spLocks noGrp="1"/>
          </p:cNvSpPr>
          <p:nvPr>
            <p:ph type="title"/>
          </p:nvPr>
        </p:nvSpPr>
        <p:spPr>
          <a:xfrm>
            <a:off x="51024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000" b="1">
                <a:latin typeface="Rockwell"/>
                <a:ea typeface="Rockwell"/>
                <a:cs typeface="Rockwell"/>
                <a:sym typeface="Rockwell"/>
              </a:rPr>
              <a:t>Mapping the rotation of Joints w.r.t Parent</a:t>
            </a:r>
            <a:endParaRPr sz="2000">
              <a:latin typeface="Rockwell"/>
              <a:ea typeface="Rockwell"/>
              <a:cs typeface="Rockwell"/>
              <a:sym typeface="Rockwell"/>
            </a:endParaRPr>
          </a:p>
        </p:txBody>
      </p:sp>
      <p:sp>
        <p:nvSpPr>
          <p:cNvPr id="578" name="Google Shape;578;p63"/>
          <p:cNvSpPr txBox="1">
            <a:spLocks noGrp="1"/>
          </p:cNvSpPr>
          <p:nvPr>
            <p:ph type="sldNum" idx="12"/>
          </p:nvPr>
        </p:nvSpPr>
        <p:spPr>
          <a:xfrm>
            <a:off x="8047091" y="564920"/>
            <a:ext cx="865500" cy="818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fld id="{00000000-1234-1234-1234-123412341234}" type="slidenum">
              <a:rPr lang="en-GB" sz="1100"/>
              <a:t>15</a:t>
            </a:fld>
            <a:endParaRPr sz="1100"/>
          </a:p>
        </p:txBody>
      </p:sp>
      <p:sp>
        <p:nvSpPr>
          <p:cNvPr id="579" name="Google Shape;579;p63"/>
          <p:cNvSpPr txBox="1"/>
          <p:nvPr/>
        </p:nvSpPr>
        <p:spPr>
          <a:xfrm>
            <a:off x="332297" y="1712775"/>
            <a:ext cx="969600" cy="353400"/>
          </a:xfrm>
          <a:prstGeom prst="rect">
            <a:avLst/>
          </a:prstGeom>
          <a:blipFill rotWithShape="1">
            <a:blip r:embed="rId5">
              <a:alphaModFix/>
            </a:blip>
            <a:stretch>
              <a:fillRect l="-1889" b="-103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latin typeface="Arial"/>
                <a:ea typeface="Arial"/>
                <a:cs typeface="Arial"/>
                <a:sym typeface="Arial"/>
              </a:rPr>
              <a:t> </a:t>
            </a:r>
            <a:endParaRPr/>
          </a:p>
        </p:txBody>
      </p:sp>
      <p:sp>
        <p:nvSpPr>
          <p:cNvPr id="580" name="Google Shape;580;p63"/>
          <p:cNvSpPr txBox="1"/>
          <p:nvPr/>
        </p:nvSpPr>
        <p:spPr>
          <a:xfrm>
            <a:off x="115260" y="2127912"/>
            <a:ext cx="2885100" cy="3656400"/>
          </a:xfrm>
          <a:prstGeom prst="rect">
            <a:avLst/>
          </a:prstGeom>
          <a:blipFill rotWithShape="1">
            <a:blip r:embed="rId6">
              <a:alphaModFix/>
            </a:blip>
            <a:stretch>
              <a:fillRect l="-629" t="-32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latin typeface="Arial"/>
                <a:ea typeface="Arial"/>
                <a:cs typeface="Arial"/>
                <a:sym typeface="Arial"/>
              </a:rPr>
              <a:t> </a:t>
            </a:r>
            <a:endParaRPr/>
          </a:p>
        </p:txBody>
      </p:sp>
      <p:sp>
        <p:nvSpPr>
          <p:cNvPr id="581" name="Google Shape;581;p63"/>
          <p:cNvSpPr txBox="1"/>
          <p:nvPr/>
        </p:nvSpPr>
        <p:spPr>
          <a:xfrm>
            <a:off x="3142770" y="1605963"/>
            <a:ext cx="2493900" cy="3266100"/>
          </a:xfrm>
          <a:prstGeom prst="rect">
            <a:avLst/>
          </a:prstGeom>
          <a:blipFill rotWithShape="1">
            <a:blip r:embed="rId7">
              <a:alphaModFix/>
            </a:blip>
            <a:stretch>
              <a:fillRect l="-729" t="-1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latin typeface="Arial"/>
                <a:ea typeface="Arial"/>
                <a:cs typeface="Arial"/>
                <a:sym typeface="Arial"/>
              </a:rPr>
              <a:t> </a:t>
            </a:r>
            <a:endParaRPr/>
          </a:p>
        </p:txBody>
      </p:sp>
      <p:pic>
        <p:nvPicPr>
          <p:cNvPr id="582" name="Google Shape;582;p63"/>
          <p:cNvPicPr preferRelativeResize="0"/>
          <p:nvPr/>
        </p:nvPicPr>
        <p:blipFill rotWithShape="1">
          <a:blip r:embed="rId8">
            <a:alphaModFix/>
          </a:blip>
          <a:srcRect/>
          <a:stretch/>
        </p:blipFill>
        <p:spPr>
          <a:xfrm>
            <a:off x="5662805" y="1558522"/>
            <a:ext cx="3481194" cy="2397518"/>
          </a:xfrm>
          <a:prstGeom prst="rect">
            <a:avLst/>
          </a:prstGeom>
          <a:noFill/>
          <a:ln>
            <a:noFill/>
          </a:ln>
        </p:spPr>
      </p:pic>
      <p:sp>
        <p:nvSpPr>
          <p:cNvPr id="583" name="Google Shape;583;p63"/>
          <p:cNvSpPr txBox="1"/>
          <p:nvPr/>
        </p:nvSpPr>
        <p:spPr>
          <a:xfrm>
            <a:off x="6091098" y="4138937"/>
            <a:ext cx="2821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dirty="0">
                <a:solidFill>
                  <a:schemeClr val="lt1"/>
                </a:solidFill>
                <a:latin typeface="Arial"/>
                <a:ea typeface="Arial"/>
                <a:cs typeface="Arial"/>
                <a:sym typeface="Arial"/>
              </a:rPr>
              <a:t>Skeleton built using the hierarchy in Unity 3D</a:t>
            </a:r>
            <a:endParaRPr sz="1400" b="0" i="0" u="none" strike="noStrike" cap="none" dirty="0">
              <a:solidFill>
                <a:schemeClr val="lt1"/>
              </a:solidFill>
              <a:latin typeface="Arial"/>
              <a:ea typeface="Arial"/>
              <a:cs typeface="Arial"/>
              <a:sym typeface="Arial"/>
            </a:endParaRPr>
          </a:p>
        </p:txBody>
      </p:sp>
      <p:pic>
        <p:nvPicPr>
          <p:cNvPr id="4" name="Audio 3">
            <a:hlinkClick r:id="" action="ppaction://media"/>
            <a:extLst>
              <a:ext uri="{FF2B5EF4-FFF2-40B4-BE49-F238E27FC236}">
                <a16:creationId xmlns:a16="http://schemas.microsoft.com/office/drawing/2014/main" id="{FCF9DC87-DA38-4A7E-B59E-73F63C785CC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030"/>
    </mc:Choice>
    <mc:Fallback xmlns="">
      <p:transition spd="slow" advTm="55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4"/>
          <p:cNvSpPr txBox="1">
            <a:spLocks noGrp="1"/>
          </p:cNvSpPr>
          <p:nvPr>
            <p:ph type="title"/>
          </p:nvPr>
        </p:nvSpPr>
        <p:spPr>
          <a:xfrm>
            <a:off x="510242" y="2152421"/>
            <a:ext cx="7210395" cy="81809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chemeClr val="lt1"/>
              </a:buClr>
              <a:buSzPts val="2700"/>
              <a:buFont typeface="Trebuchet MS"/>
              <a:buNone/>
            </a:pPr>
            <a:r>
              <a:rPr lang="en-GB" sz="2400"/>
              <a:t>Experiment</a:t>
            </a:r>
            <a:endParaRPr sz="2400"/>
          </a:p>
        </p:txBody>
      </p:sp>
      <p:sp>
        <p:nvSpPr>
          <p:cNvPr id="589" name="Google Shape;589;p64"/>
          <p:cNvSpPr txBox="1">
            <a:spLocks noGrp="1"/>
          </p:cNvSpPr>
          <p:nvPr>
            <p:ph type="body" idx="1"/>
          </p:nvPr>
        </p:nvSpPr>
        <p:spPr>
          <a:xfrm>
            <a:off x="510242" y="3174128"/>
            <a:ext cx="7210395" cy="1278013"/>
          </a:xfrm>
          <a:prstGeom prst="rect">
            <a:avLst/>
          </a:prstGeom>
          <a:noFill/>
          <a:ln>
            <a:noFill/>
          </a:ln>
        </p:spPr>
        <p:txBody>
          <a:bodyPr spcFirstLastPara="1" wrap="square" lIns="68575" tIns="34275" rIns="68575" bIns="34275" anchor="t" anchorCtr="0">
            <a:noAutofit/>
          </a:bodyPr>
          <a:lstStyle/>
          <a:p>
            <a:pPr marL="0" lvl="0" indent="0" algn="r" rtl="0">
              <a:lnSpc>
                <a:spcPct val="90000"/>
              </a:lnSpc>
              <a:spcBef>
                <a:spcPts val="0"/>
              </a:spcBef>
              <a:spcAft>
                <a:spcPts val="0"/>
              </a:spcAft>
              <a:buClr>
                <a:schemeClr val="lt1"/>
              </a:buClr>
              <a:buSzPts val="1500"/>
              <a:buNone/>
            </a:pPr>
            <a:r>
              <a:rPr lang="en-GB" sz="1800"/>
              <a:t>DEMO</a:t>
            </a:r>
            <a:endParaRPr sz="1800"/>
          </a:p>
        </p:txBody>
      </p:sp>
      <p:sp>
        <p:nvSpPr>
          <p:cNvPr id="590" name="Google Shape;590;p64"/>
          <p:cNvSpPr txBox="1">
            <a:spLocks noGrp="1"/>
          </p:cNvSpPr>
          <p:nvPr>
            <p:ph type="sldNum" idx="12"/>
          </p:nvPr>
        </p:nvSpPr>
        <p:spPr>
          <a:xfrm>
            <a:off x="8047091" y="2152421"/>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16</a:t>
            </a:fld>
            <a:endParaRPr sz="1100"/>
          </a:p>
        </p:txBody>
      </p:sp>
      <p:pic>
        <p:nvPicPr>
          <p:cNvPr id="591" name="Google Shape;591;p64"/>
          <p:cNvPicPr preferRelativeResize="0"/>
          <p:nvPr/>
        </p:nvPicPr>
        <p:blipFill rotWithShape="1">
          <a:blip r:embed="rId5">
            <a:alphaModFix amt="35000"/>
          </a:blip>
          <a:srcRect/>
          <a:stretch/>
        </p:blipFill>
        <p:spPr>
          <a:xfrm>
            <a:off x="-225270" y="-184658"/>
            <a:ext cx="5729718" cy="2474196"/>
          </a:xfrm>
          <a:prstGeom prst="rect">
            <a:avLst/>
          </a:prstGeom>
          <a:noFill/>
          <a:ln>
            <a:noFill/>
          </a:ln>
        </p:spPr>
      </p:pic>
      <p:pic>
        <p:nvPicPr>
          <p:cNvPr id="3" name="Audio 2">
            <a:hlinkClick r:id="" action="ppaction://media"/>
            <a:extLst>
              <a:ext uri="{FF2B5EF4-FFF2-40B4-BE49-F238E27FC236}">
                <a16:creationId xmlns:a16="http://schemas.microsoft.com/office/drawing/2014/main" id="{4BA2DC7F-3AD6-4192-B775-A738452C9D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01"/>
    </mc:Choice>
    <mc:Fallback xmlns="">
      <p:transition spd="slow" advTm="3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5"/>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marL="139700" lvl="0" algn="l" rtl="0">
              <a:lnSpc>
                <a:spcPct val="115000"/>
              </a:lnSpc>
              <a:spcBef>
                <a:spcPts val="1800"/>
              </a:spcBef>
              <a:spcAft>
                <a:spcPts val="0"/>
              </a:spcAft>
              <a:buClr>
                <a:srgbClr val="FFFFFF"/>
              </a:buClr>
              <a:buSzPts val="1400"/>
            </a:pPr>
            <a:r>
              <a:rPr lang="en-GB" sz="1800" b="1" dirty="0">
                <a:solidFill>
                  <a:srgbClr val="FFFFFF"/>
                </a:solidFill>
                <a:latin typeface="Trebuchet MS" panose="020B0603020202020204" pitchFamily="34" charset="0"/>
                <a:ea typeface="Arial"/>
                <a:cs typeface="Arial"/>
                <a:sym typeface="Arial"/>
              </a:rPr>
              <a:t>Data Collection</a:t>
            </a:r>
            <a:endParaRPr sz="1800" dirty="0">
              <a:solidFill>
                <a:srgbClr val="FFFFFF"/>
              </a:solidFill>
              <a:latin typeface="Trebuchet MS" panose="020B0603020202020204" pitchFamily="34" charset="0"/>
            </a:endParaRPr>
          </a:p>
        </p:txBody>
      </p:sp>
      <p:sp>
        <p:nvSpPr>
          <p:cNvPr id="597" name="Google Shape;597;p65"/>
          <p:cNvSpPr txBox="1"/>
          <p:nvPr/>
        </p:nvSpPr>
        <p:spPr>
          <a:xfrm>
            <a:off x="468400" y="1543050"/>
            <a:ext cx="8764800" cy="26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Trebuchet MS" panose="020B0603020202020204" pitchFamily="34" charset="0"/>
                <a:ea typeface="Times New Roman"/>
                <a:cs typeface="Times New Roman" panose="02020603050405020304" pitchFamily="18" charset="0"/>
                <a:sym typeface="Times New Roman"/>
              </a:rPr>
              <a:t>The wireless MTW </a:t>
            </a:r>
            <a:r>
              <a:rPr lang="en-GB" sz="1600" dirty="0" err="1">
                <a:solidFill>
                  <a:srgbClr val="FFFFFF"/>
                </a:solidFill>
                <a:latin typeface="Trebuchet MS" panose="020B0603020202020204" pitchFamily="34" charset="0"/>
                <a:ea typeface="Times New Roman"/>
                <a:cs typeface="Times New Roman" panose="02020603050405020304" pitchFamily="18" charset="0"/>
                <a:sym typeface="Times New Roman"/>
              </a:rPr>
              <a:t>Awinda</a:t>
            </a:r>
            <a:r>
              <a:rPr lang="en-GB" sz="1600" dirty="0">
                <a:solidFill>
                  <a:srgbClr val="FFFFFF"/>
                </a:solidFill>
                <a:latin typeface="Trebuchet MS" panose="020B0603020202020204" pitchFamily="34" charset="0"/>
                <a:ea typeface="Times New Roman"/>
                <a:cs typeface="Times New Roman" panose="02020603050405020304" pitchFamily="18" charset="0"/>
                <a:sym typeface="Times New Roman"/>
              </a:rPr>
              <a:t> sensors have their own reference frame </a:t>
            </a:r>
            <a:r>
              <a:rPr lang="en-GB" sz="1600" dirty="0" err="1">
                <a:solidFill>
                  <a:srgbClr val="FFFFFF"/>
                </a:solidFill>
                <a:latin typeface="Trebuchet MS" panose="020B0603020202020204" pitchFamily="34" charset="0"/>
                <a:ea typeface="Times New Roman"/>
                <a:cs typeface="Times New Roman" panose="02020603050405020304" pitchFamily="18" charset="0"/>
                <a:sym typeface="Times New Roman"/>
              </a:rPr>
              <a:t>ENU.The</a:t>
            </a:r>
            <a:r>
              <a:rPr lang="en-GB" sz="1600" dirty="0">
                <a:solidFill>
                  <a:srgbClr val="FFFFFF"/>
                </a:solidFill>
                <a:latin typeface="Trebuchet MS" panose="020B0603020202020204" pitchFamily="34" charset="0"/>
                <a:ea typeface="Times New Roman"/>
                <a:cs typeface="Times New Roman" panose="02020603050405020304" pitchFamily="18" charset="0"/>
                <a:sym typeface="Times New Roman"/>
              </a:rPr>
              <a:t> number of packets depends on the sampling frequency, these packets must be sampled as frames accordingly to be in synchronization with motion video captured.</a:t>
            </a:r>
            <a:endParaRPr sz="1600" dirty="0">
              <a:solidFill>
                <a:srgbClr val="FFFFFF"/>
              </a:solidFill>
              <a:latin typeface="Trebuchet MS" panose="020B0603020202020204" pitchFamily="34" charset="0"/>
              <a:cs typeface="Times New Roman" panose="02020603050405020304" pitchFamily="18" charset="0"/>
            </a:endParaRPr>
          </a:p>
        </p:txBody>
      </p:sp>
      <p:pic>
        <p:nvPicPr>
          <p:cNvPr id="598" name="Google Shape;598;p65"/>
          <p:cNvPicPr preferRelativeResize="0"/>
          <p:nvPr/>
        </p:nvPicPr>
        <p:blipFill>
          <a:blip r:embed="rId3">
            <a:alphaModFix/>
          </a:blip>
          <a:stretch>
            <a:fillRect/>
          </a:stretch>
        </p:blipFill>
        <p:spPr>
          <a:xfrm>
            <a:off x="364475" y="2731050"/>
            <a:ext cx="4486325" cy="168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6"/>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GB" sz="2000" b="1" dirty="0">
                <a:solidFill>
                  <a:srgbClr val="FFFFFF"/>
                </a:solidFill>
                <a:latin typeface="Trebuchet MS" panose="020B0603020202020204" pitchFamily="34" charset="0"/>
                <a:ea typeface="Times New Roman"/>
                <a:cs typeface="Times New Roman"/>
                <a:sym typeface="Times New Roman"/>
              </a:rPr>
              <a:t>Initial Body Position</a:t>
            </a:r>
            <a:endParaRPr sz="2000" b="1" dirty="0">
              <a:solidFill>
                <a:srgbClr val="FFFFFF"/>
              </a:solidFill>
              <a:latin typeface="Trebuchet MS" panose="020B0603020202020204" pitchFamily="34" charset="0"/>
            </a:endParaRPr>
          </a:p>
        </p:txBody>
      </p:sp>
      <p:pic>
        <p:nvPicPr>
          <p:cNvPr id="604" name="Google Shape;604;p66"/>
          <p:cNvPicPr preferRelativeResize="0"/>
          <p:nvPr/>
        </p:nvPicPr>
        <p:blipFill>
          <a:blip r:embed="rId3">
            <a:alphaModFix/>
          </a:blip>
          <a:stretch>
            <a:fillRect/>
          </a:stretch>
        </p:blipFill>
        <p:spPr>
          <a:xfrm>
            <a:off x="656450" y="1640526"/>
            <a:ext cx="3915550" cy="2202497"/>
          </a:xfrm>
          <a:prstGeom prst="rect">
            <a:avLst/>
          </a:prstGeom>
          <a:noFill/>
          <a:ln>
            <a:noFill/>
          </a:ln>
        </p:spPr>
      </p:pic>
      <p:sp>
        <p:nvSpPr>
          <p:cNvPr id="605" name="Google Shape;605;p66"/>
          <p:cNvSpPr txBox="1"/>
          <p:nvPr/>
        </p:nvSpPr>
        <p:spPr>
          <a:xfrm>
            <a:off x="857003" y="3767980"/>
            <a:ext cx="4068625" cy="8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err="1">
                <a:solidFill>
                  <a:srgbClr val="FFFFFF"/>
                </a:solidFill>
                <a:latin typeface="Times New Roman"/>
                <a:ea typeface="Times New Roman"/>
                <a:cs typeface="Times New Roman"/>
                <a:sym typeface="Times New Roman"/>
              </a:rPr>
              <a:t>Figure:The</a:t>
            </a:r>
            <a:r>
              <a:rPr lang="en-GB" sz="1200" dirty="0">
                <a:solidFill>
                  <a:srgbClr val="FFFFFF"/>
                </a:solidFill>
                <a:latin typeface="Times New Roman"/>
                <a:ea typeface="Times New Roman"/>
                <a:cs typeface="Times New Roman"/>
                <a:sym typeface="Times New Roman"/>
              </a:rPr>
              <a:t> sensor placement according to the hierarchy</a:t>
            </a:r>
            <a:endParaRPr sz="1200" dirty="0">
              <a:solidFill>
                <a:srgbClr val="FFFFFF"/>
              </a:solidFill>
            </a:endParaRPr>
          </a:p>
        </p:txBody>
      </p:sp>
      <p:sp>
        <p:nvSpPr>
          <p:cNvPr id="606" name="Google Shape;606;p66"/>
          <p:cNvSpPr txBox="1"/>
          <p:nvPr/>
        </p:nvSpPr>
        <p:spPr>
          <a:xfrm>
            <a:off x="4571999" y="1640525"/>
            <a:ext cx="4451927" cy="3000000"/>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GB" sz="1600" dirty="0">
                <a:solidFill>
                  <a:srgbClr val="FFFFFF"/>
                </a:solidFill>
                <a:latin typeface="Trebuchet MS" panose="020B0603020202020204" pitchFamily="34" charset="0"/>
                <a:ea typeface="Times New Roman"/>
                <a:cs typeface="Times New Roman"/>
                <a:sym typeface="Times New Roman"/>
              </a:rPr>
              <a:t>Four datasets were recorded for analysis making sure all the sensors are displaced from its initial orientation and position.</a:t>
            </a:r>
          </a:p>
          <a:p>
            <a:pPr lvl="0" algn="just" rtl="0">
              <a:spcBef>
                <a:spcPts val="0"/>
              </a:spcBef>
              <a:spcAft>
                <a:spcPts val="0"/>
              </a:spcAft>
            </a:pPr>
            <a:endParaRPr lang="en-GB" sz="1600" dirty="0">
              <a:solidFill>
                <a:srgbClr val="FFFFFF"/>
              </a:solidFill>
              <a:latin typeface="Trebuchet MS" panose="020B0603020202020204" pitchFamily="34" charset="0"/>
              <a:ea typeface="Times New Roman"/>
              <a:cs typeface="Times New Roman"/>
              <a:sym typeface="Times New Roman"/>
            </a:endParaRPr>
          </a:p>
          <a:p>
            <a:pPr marL="285750" lvl="0" indent="-285750" algn="just" rtl="0">
              <a:spcBef>
                <a:spcPts val="0"/>
              </a:spcBef>
              <a:spcAft>
                <a:spcPts val="0"/>
              </a:spcAft>
              <a:buFont typeface="Arial" panose="020B0604020202020204" pitchFamily="34" charset="0"/>
              <a:buChar char="•"/>
            </a:pPr>
            <a:r>
              <a:rPr lang="en-GB" sz="1600" dirty="0">
                <a:solidFill>
                  <a:srgbClr val="FFFFFF"/>
                </a:solidFill>
                <a:latin typeface="Trebuchet MS" panose="020B0603020202020204" pitchFamily="34" charset="0"/>
                <a:ea typeface="Times New Roman"/>
                <a:cs typeface="Times New Roman"/>
                <a:sym typeface="Times New Roman"/>
              </a:rPr>
              <a:t> Initial testing analysis was done using Single Sensor. Then complete right arm. The skeleton is built with the body measurement made and fed with sensor values after processing mapping every joint w.r.t parent joint</a:t>
            </a:r>
            <a:endParaRPr sz="1600" dirty="0">
              <a:solidFill>
                <a:srgbClr val="FFFFFF"/>
              </a:solidFill>
              <a:latin typeface="Trebuchet MS" panose="020B0603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7"/>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GB" sz="2000" dirty="0"/>
              <a:t>Interfacing with MT manager</a:t>
            </a:r>
            <a:endParaRPr sz="2000" dirty="0"/>
          </a:p>
        </p:txBody>
      </p:sp>
      <p:sp>
        <p:nvSpPr>
          <p:cNvPr id="612" name="Google Shape;612;p67"/>
          <p:cNvSpPr txBox="1"/>
          <p:nvPr/>
        </p:nvSpPr>
        <p:spPr>
          <a:xfrm>
            <a:off x="201850" y="3767950"/>
            <a:ext cx="3713700" cy="17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Trebuchet MS" panose="020B0603020202020204" pitchFamily="34" charset="0"/>
                <a:ea typeface="Times New Roman"/>
                <a:cs typeface="Times New Roman"/>
                <a:sym typeface="Times New Roman"/>
              </a:rPr>
              <a:t>The rotation of sensors attached to the body surface of the user, in MT manager</a:t>
            </a:r>
            <a:endParaRPr sz="1600" dirty="0">
              <a:solidFill>
                <a:srgbClr val="FFFFFF"/>
              </a:solidFill>
              <a:latin typeface="Trebuchet MS" panose="020B0603020202020204" pitchFamily="34" charset="0"/>
            </a:endParaRPr>
          </a:p>
        </p:txBody>
      </p:sp>
      <p:sp>
        <p:nvSpPr>
          <p:cNvPr id="613" name="Google Shape;613;p67"/>
          <p:cNvSpPr txBox="1"/>
          <p:nvPr/>
        </p:nvSpPr>
        <p:spPr>
          <a:xfrm>
            <a:off x="6381425" y="2143438"/>
            <a:ext cx="3405300" cy="16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Trebuchet MS" panose="020B0603020202020204" pitchFamily="34" charset="0"/>
                <a:ea typeface="Times New Roman"/>
                <a:cs typeface="Times New Roman"/>
                <a:sym typeface="Times New Roman"/>
              </a:rPr>
              <a:t>Each sensor is identified by its unique ID and attached to its respective position as shown in table</a:t>
            </a:r>
            <a:r>
              <a:rPr lang="en-GB" sz="1600" dirty="0">
                <a:solidFill>
                  <a:schemeClr val="bg1"/>
                </a:solidFill>
                <a:latin typeface="Trebuchet MS" panose="020B0603020202020204" pitchFamily="34" charset="0"/>
                <a:ea typeface="Times New Roman"/>
                <a:cs typeface="Times New Roman"/>
                <a:sym typeface="Times New Roman"/>
              </a:rPr>
              <a:t> 4</a:t>
            </a:r>
            <a:endParaRPr sz="1600" dirty="0">
              <a:solidFill>
                <a:schemeClr val="bg1"/>
              </a:solidFill>
              <a:latin typeface="Trebuchet MS" panose="020B0603020202020204" pitchFamily="34" charset="0"/>
            </a:endParaRPr>
          </a:p>
        </p:txBody>
      </p:sp>
      <p:pic>
        <p:nvPicPr>
          <p:cNvPr id="614" name="Google Shape;614;p67"/>
          <p:cNvPicPr preferRelativeResize="0"/>
          <p:nvPr/>
        </p:nvPicPr>
        <p:blipFill>
          <a:blip r:embed="rId3">
            <a:alphaModFix/>
          </a:blip>
          <a:stretch>
            <a:fillRect/>
          </a:stretch>
        </p:blipFill>
        <p:spPr>
          <a:xfrm>
            <a:off x="3915550" y="1664675"/>
            <a:ext cx="2270399" cy="2898375"/>
          </a:xfrm>
          <a:prstGeom prst="rect">
            <a:avLst/>
          </a:prstGeom>
          <a:noFill/>
          <a:ln>
            <a:noFill/>
          </a:ln>
        </p:spPr>
      </p:pic>
      <p:pic>
        <p:nvPicPr>
          <p:cNvPr id="615" name="Google Shape;615;p67"/>
          <p:cNvPicPr preferRelativeResize="0"/>
          <p:nvPr/>
        </p:nvPicPr>
        <p:blipFill>
          <a:blip r:embed="rId4">
            <a:alphaModFix/>
          </a:blip>
          <a:stretch>
            <a:fillRect/>
          </a:stretch>
        </p:blipFill>
        <p:spPr>
          <a:xfrm>
            <a:off x="152400" y="1527921"/>
            <a:ext cx="3610752" cy="1938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0"/>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a:t>Outline</a:t>
            </a:r>
            <a:endParaRPr sz="2400"/>
          </a:p>
        </p:txBody>
      </p:sp>
      <p:sp>
        <p:nvSpPr>
          <p:cNvPr id="453" name="Google Shape;453;p50"/>
          <p:cNvSpPr txBox="1">
            <a:spLocks noGrp="1"/>
          </p:cNvSpPr>
          <p:nvPr>
            <p:ph type="body" idx="1"/>
          </p:nvPr>
        </p:nvSpPr>
        <p:spPr>
          <a:xfrm>
            <a:off x="510250" y="1528499"/>
            <a:ext cx="7210500" cy="3002400"/>
          </a:xfrm>
          <a:prstGeom prst="rect">
            <a:avLst/>
          </a:prstGeom>
          <a:noFill/>
          <a:ln>
            <a:noFill/>
          </a:ln>
        </p:spPr>
        <p:txBody>
          <a:bodyPr spcFirstLastPara="1" wrap="square" lIns="68575" tIns="34275" rIns="68575" bIns="34275" anchor="t" anchorCtr="0">
            <a:noAutofit/>
          </a:bodyPr>
          <a:lstStyle/>
          <a:p>
            <a:pPr marL="177800" lvl="0" indent="-184150" algn="l" rtl="0">
              <a:lnSpc>
                <a:spcPct val="70000"/>
              </a:lnSpc>
              <a:spcBef>
                <a:spcPts val="0"/>
              </a:spcBef>
              <a:spcAft>
                <a:spcPts val="0"/>
              </a:spcAft>
              <a:buClr>
                <a:schemeClr val="lt1"/>
              </a:buClr>
              <a:buSzPts val="1700"/>
              <a:buChar char="•"/>
            </a:pPr>
            <a:r>
              <a:rPr lang="en-GB" sz="1700" dirty="0"/>
              <a:t>Introduction</a:t>
            </a:r>
            <a:endParaRPr sz="1100" dirty="0"/>
          </a:p>
          <a:p>
            <a:pPr marL="177800" lvl="0" indent="-184150" algn="l" rtl="0">
              <a:lnSpc>
                <a:spcPct val="70000"/>
              </a:lnSpc>
              <a:spcBef>
                <a:spcPts val="800"/>
              </a:spcBef>
              <a:spcAft>
                <a:spcPts val="0"/>
              </a:spcAft>
              <a:buClr>
                <a:schemeClr val="lt1"/>
              </a:buClr>
              <a:buSzPts val="1700"/>
              <a:buChar char="•"/>
            </a:pPr>
            <a:r>
              <a:rPr lang="en-GB" sz="1700" dirty="0"/>
              <a:t>Problems with existing MoCap Systems</a:t>
            </a:r>
            <a:endParaRPr sz="1100" dirty="0"/>
          </a:p>
          <a:p>
            <a:pPr marL="177800" lvl="0" indent="-184150" algn="l" rtl="0">
              <a:lnSpc>
                <a:spcPct val="70000"/>
              </a:lnSpc>
              <a:spcBef>
                <a:spcPts val="800"/>
              </a:spcBef>
              <a:spcAft>
                <a:spcPts val="0"/>
              </a:spcAft>
              <a:buClr>
                <a:schemeClr val="lt1"/>
              </a:buClr>
              <a:buSzPts val="1700"/>
              <a:buChar char="•"/>
            </a:pPr>
            <a:r>
              <a:rPr lang="en-GB" sz="1700" dirty="0"/>
              <a:t>A</a:t>
            </a:r>
            <a:r>
              <a:rPr lang="en-US" sz="1700" dirty="0"/>
              <a:t>lternative MoCap Systems</a:t>
            </a:r>
            <a:endParaRPr sz="1100" dirty="0"/>
          </a:p>
          <a:p>
            <a:pPr marL="177800" lvl="0" indent="-184150" algn="l" rtl="0">
              <a:lnSpc>
                <a:spcPct val="70000"/>
              </a:lnSpc>
              <a:spcBef>
                <a:spcPts val="800"/>
              </a:spcBef>
              <a:spcAft>
                <a:spcPts val="0"/>
              </a:spcAft>
              <a:buClr>
                <a:schemeClr val="lt1"/>
              </a:buClr>
              <a:buSzPts val="1700"/>
              <a:buChar char="•"/>
            </a:pPr>
            <a:r>
              <a:rPr lang="en-GB" sz="1700" dirty="0"/>
              <a:t>Project Objectives</a:t>
            </a:r>
            <a:endParaRPr sz="1100" dirty="0"/>
          </a:p>
          <a:p>
            <a:pPr marL="177800" lvl="0" indent="-184150" algn="l" rtl="0">
              <a:lnSpc>
                <a:spcPct val="70000"/>
              </a:lnSpc>
              <a:spcBef>
                <a:spcPts val="800"/>
              </a:spcBef>
              <a:spcAft>
                <a:spcPts val="0"/>
              </a:spcAft>
              <a:buClr>
                <a:schemeClr val="lt1"/>
              </a:buClr>
              <a:buSzPts val="1700"/>
              <a:buChar char="•"/>
            </a:pPr>
            <a:r>
              <a:rPr lang="en-GB" sz="1700" dirty="0"/>
              <a:t>Literature Survey</a:t>
            </a:r>
            <a:endParaRPr sz="1100" dirty="0"/>
          </a:p>
          <a:p>
            <a:pPr marL="177800" lvl="0" indent="-184150" algn="l" rtl="0">
              <a:lnSpc>
                <a:spcPct val="70000"/>
              </a:lnSpc>
              <a:spcBef>
                <a:spcPts val="800"/>
              </a:spcBef>
              <a:spcAft>
                <a:spcPts val="0"/>
              </a:spcAft>
              <a:buClr>
                <a:schemeClr val="lt1"/>
              </a:buClr>
              <a:buSzPts val="1700"/>
              <a:buChar char="•"/>
            </a:pPr>
            <a:r>
              <a:rPr lang="en-GB" sz="1700" dirty="0"/>
              <a:t>Algorithm</a:t>
            </a:r>
            <a:endParaRPr sz="1100" dirty="0"/>
          </a:p>
          <a:p>
            <a:pPr marL="177800" lvl="0" indent="-184150" algn="l" rtl="0">
              <a:lnSpc>
                <a:spcPct val="70000"/>
              </a:lnSpc>
              <a:spcBef>
                <a:spcPts val="800"/>
              </a:spcBef>
              <a:spcAft>
                <a:spcPts val="0"/>
              </a:spcAft>
              <a:buClr>
                <a:schemeClr val="lt1"/>
              </a:buClr>
              <a:buSzPts val="1700"/>
              <a:buChar char="•"/>
            </a:pPr>
            <a:r>
              <a:rPr lang="en-GB" sz="1700" dirty="0"/>
              <a:t>Experiment</a:t>
            </a:r>
            <a:endParaRPr sz="1100" dirty="0"/>
          </a:p>
          <a:p>
            <a:pPr marL="177800" lvl="0" indent="-184150" algn="l" rtl="0">
              <a:lnSpc>
                <a:spcPct val="70000"/>
              </a:lnSpc>
              <a:spcBef>
                <a:spcPts val="800"/>
              </a:spcBef>
              <a:spcAft>
                <a:spcPts val="0"/>
              </a:spcAft>
              <a:buClr>
                <a:schemeClr val="lt1"/>
              </a:buClr>
              <a:buSzPts val="1700"/>
              <a:buChar char="•"/>
            </a:pPr>
            <a:r>
              <a:rPr lang="en-GB" sz="1700" dirty="0"/>
              <a:t>Results</a:t>
            </a:r>
            <a:endParaRPr sz="1100" dirty="0"/>
          </a:p>
          <a:p>
            <a:pPr marL="177800" lvl="0" indent="-184150" algn="l" rtl="0">
              <a:lnSpc>
                <a:spcPct val="70000"/>
              </a:lnSpc>
              <a:spcBef>
                <a:spcPts val="800"/>
              </a:spcBef>
              <a:spcAft>
                <a:spcPts val="0"/>
              </a:spcAft>
              <a:buClr>
                <a:schemeClr val="lt1"/>
              </a:buClr>
              <a:buSzPts val="1700"/>
              <a:buChar char="•"/>
            </a:pPr>
            <a:r>
              <a:rPr lang="en-GB" sz="1700" dirty="0"/>
              <a:t>Challenges</a:t>
            </a:r>
            <a:endParaRPr sz="1100" dirty="0"/>
          </a:p>
          <a:p>
            <a:pPr marL="177800" lvl="0" indent="-184150" algn="l" rtl="0">
              <a:lnSpc>
                <a:spcPct val="70000"/>
              </a:lnSpc>
              <a:spcBef>
                <a:spcPts val="800"/>
              </a:spcBef>
              <a:spcAft>
                <a:spcPts val="0"/>
              </a:spcAft>
              <a:buClr>
                <a:schemeClr val="lt1"/>
              </a:buClr>
              <a:buSzPts val="1700"/>
              <a:buChar char="•"/>
            </a:pPr>
            <a:r>
              <a:rPr lang="en-GB" sz="1700" dirty="0"/>
              <a:t>Conclusion</a:t>
            </a:r>
            <a:endParaRPr sz="1100" dirty="0"/>
          </a:p>
          <a:p>
            <a:pPr marL="177800" lvl="0" indent="-76200" algn="l" rtl="0">
              <a:lnSpc>
                <a:spcPct val="70000"/>
              </a:lnSpc>
              <a:spcBef>
                <a:spcPts val="800"/>
              </a:spcBef>
              <a:spcAft>
                <a:spcPts val="0"/>
              </a:spcAft>
              <a:buClr>
                <a:schemeClr val="lt1"/>
              </a:buClr>
              <a:buSzPts val="1700"/>
              <a:buNone/>
            </a:pPr>
            <a:endParaRPr sz="1700" dirty="0"/>
          </a:p>
        </p:txBody>
      </p:sp>
      <p:sp>
        <p:nvSpPr>
          <p:cNvPr id="454" name="Google Shape;454;p50"/>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2</a:t>
            </a:fld>
            <a:endParaRPr sz="1100"/>
          </a:p>
        </p:txBody>
      </p:sp>
      <p:pic>
        <p:nvPicPr>
          <p:cNvPr id="2" name="Audio 1">
            <a:hlinkClick r:id="" action="ppaction://media"/>
            <a:extLst>
              <a:ext uri="{FF2B5EF4-FFF2-40B4-BE49-F238E27FC236}">
                <a16:creationId xmlns:a16="http://schemas.microsoft.com/office/drawing/2014/main" id="{8B1055DF-0FF4-9141-ACF5-1BE814A66A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67"/>
    </mc:Choice>
    <mc:Fallback xmlns="">
      <p:transition spd="slow" advTm="18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8"/>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marL="0" lvl="0" indent="0" algn="l" rtl="0">
              <a:lnSpc>
                <a:spcPct val="115000"/>
              </a:lnSpc>
              <a:spcBef>
                <a:spcPts val="1800"/>
              </a:spcBef>
              <a:spcAft>
                <a:spcPts val="0"/>
              </a:spcAft>
              <a:buClr>
                <a:schemeClr val="dk1"/>
              </a:buClr>
              <a:buSzPts val="1100"/>
              <a:buFont typeface="Arial"/>
              <a:buNone/>
            </a:pPr>
            <a:r>
              <a:rPr lang="en-GB" sz="1800" b="1" dirty="0" err="1">
                <a:solidFill>
                  <a:srgbClr val="FFFFFF"/>
                </a:solidFill>
                <a:latin typeface="Trebuchet MS" panose="020B0603020202020204" pitchFamily="34" charset="0"/>
                <a:ea typeface="Arial"/>
                <a:cs typeface="Arial"/>
                <a:sym typeface="Arial"/>
              </a:rPr>
              <a:t>Softwares</a:t>
            </a:r>
            <a:r>
              <a:rPr lang="en-GB" sz="1800" b="1" dirty="0">
                <a:solidFill>
                  <a:srgbClr val="FFFFFF"/>
                </a:solidFill>
                <a:latin typeface="Trebuchet MS" panose="020B0603020202020204" pitchFamily="34" charset="0"/>
                <a:ea typeface="Arial"/>
                <a:cs typeface="Arial"/>
                <a:sym typeface="Arial"/>
              </a:rPr>
              <a:t> Used:</a:t>
            </a:r>
          </a:p>
          <a:p>
            <a:pPr marL="0" lvl="0" indent="0" algn="l" rtl="0">
              <a:spcBef>
                <a:spcPts val="400"/>
              </a:spcBef>
              <a:spcAft>
                <a:spcPts val="0"/>
              </a:spcAft>
              <a:buNone/>
            </a:pPr>
            <a:endParaRPr lang="en-GB" dirty="0">
              <a:latin typeface="Trebuchet MS" panose="020B0603020202020204" pitchFamily="34" charset="0"/>
            </a:endParaRPr>
          </a:p>
        </p:txBody>
      </p:sp>
      <p:pic>
        <p:nvPicPr>
          <p:cNvPr id="621" name="Google Shape;621;p68"/>
          <p:cNvPicPr preferRelativeResize="0"/>
          <p:nvPr/>
        </p:nvPicPr>
        <p:blipFill>
          <a:blip r:embed="rId3">
            <a:alphaModFix/>
          </a:blip>
          <a:stretch>
            <a:fillRect/>
          </a:stretch>
        </p:blipFill>
        <p:spPr>
          <a:xfrm>
            <a:off x="1897300" y="1968625"/>
            <a:ext cx="4125950" cy="1589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0"/>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lvl="0"/>
            <a:r>
              <a:rPr lang="en-GB" sz="2000" dirty="0">
                <a:solidFill>
                  <a:srgbClr val="FFFFFF"/>
                </a:solidFill>
                <a:latin typeface="Trebuchet MS" panose="020B0603020202020204" pitchFamily="34" charset="0"/>
                <a:ea typeface="Arial"/>
                <a:cs typeface="Arial"/>
                <a:sym typeface="Arial"/>
              </a:rPr>
              <a:t>Experiment:1 </a:t>
            </a:r>
            <a:r>
              <a:rPr lang="en-US" sz="2000" dirty="0">
                <a:latin typeface="Trebuchet MS" panose="020B0603020202020204" pitchFamily="34" charset="0"/>
              </a:rPr>
              <a:t>Demonstration of Forward Kinematics and Inverse Kinematics (using Euler angles)</a:t>
            </a:r>
            <a:endParaRPr sz="2000" dirty="0">
              <a:latin typeface="Trebuchet MS" panose="020B0603020202020204" pitchFamily="34" charset="0"/>
            </a:endParaRPr>
          </a:p>
        </p:txBody>
      </p:sp>
      <p:sp>
        <p:nvSpPr>
          <p:cNvPr id="634" name="Google Shape;634;p70"/>
          <p:cNvSpPr txBox="1"/>
          <p:nvPr/>
        </p:nvSpPr>
        <p:spPr>
          <a:xfrm>
            <a:off x="417675" y="1224175"/>
            <a:ext cx="8460000" cy="3651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500"/>
              </a:spcBef>
              <a:spcAft>
                <a:spcPts val="1500"/>
              </a:spcAft>
              <a:buNone/>
            </a:pPr>
            <a:endParaRPr dirty="0">
              <a:solidFill>
                <a:srgbClr val="FFFFFF"/>
              </a:solidFill>
              <a:latin typeface="Times New Roman"/>
              <a:ea typeface="Times New Roman"/>
              <a:cs typeface="Times New Roman"/>
              <a:sym typeface="Times New Roman"/>
            </a:endParaRPr>
          </a:p>
        </p:txBody>
      </p:sp>
      <p:pic>
        <p:nvPicPr>
          <p:cNvPr id="635" name="Google Shape;635;p70"/>
          <p:cNvPicPr preferRelativeResize="0"/>
          <p:nvPr/>
        </p:nvPicPr>
        <p:blipFill>
          <a:blip r:embed="rId3">
            <a:alphaModFix/>
          </a:blip>
          <a:stretch>
            <a:fillRect/>
          </a:stretch>
        </p:blipFill>
        <p:spPr>
          <a:xfrm>
            <a:off x="556282" y="2964026"/>
            <a:ext cx="5044425" cy="1454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9"/>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lvl="0"/>
            <a:r>
              <a:rPr lang="en-GB" sz="2000" dirty="0">
                <a:solidFill>
                  <a:srgbClr val="FFFFFF"/>
                </a:solidFill>
                <a:latin typeface="Trebuchet MS" panose="020B0603020202020204" pitchFamily="34" charset="0"/>
                <a:ea typeface="Arial"/>
                <a:cs typeface="Arial"/>
                <a:sym typeface="Arial"/>
              </a:rPr>
              <a:t>Experiment</a:t>
            </a:r>
            <a:r>
              <a:rPr lang="en-GB" sz="2000" dirty="0"/>
              <a:t>:1_a Explains the two possible solution of Euler angles using MATLAB</a:t>
            </a:r>
            <a:endParaRPr sz="2000" dirty="0"/>
          </a:p>
        </p:txBody>
      </p:sp>
      <p:pic>
        <p:nvPicPr>
          <p:cNvPr id="2" name="Picture 1">
            <a:extLst>
              <a:ext uri="{FF2B5EF4-FFF2-40B4-BE49-F238E27FC236}">
                <a16:creationId xmlns:a16="http://schemas.microsoft.com/office/drawing/2014/main" id="{BFD7831B-3C67-4B20-AE76-4A1B877269DB}"/>
              </a:ext>
            </a:extLst>
          </p:cNvPr>
          <p:cNvPicPr>
            <a:picLocks noChangeAspect="1"/>
          </p:cNvPicPr>
          <p:nvPr/>
        </p:nvPicPr>
        <p:blipFill>
          <a:blip r:embed="rId3"/>
          <a:stretch>
            <a:fillRect/>
          </a:stretch>
        </p:blipFill>
        <p:spPr>
          <a:xfrm>
            <a:off x="0" y="1617522"/>
            <a:ext cx="4184631" cy="2223085"/>
          </a:xfrm>
          <a:prstGeom prst="rect">
            <a:avLst/>
          </a:prstGeom>
        </p:spPr>
      </p:pic>
      <p:sp>
        <p:nvSpPr>
          <p:cNvPr id="3" name="TextBox 2">
            <a:extLst>
              <a:ext uri="{FF2B5EF4-FFF2-40B4-BE49-F238E27FC236}">
                <a16:creationId xmlns:a16="http://schemas.microsoft.com/office/drawing/2014/main" id="{76C13F4D-7DC1-4D20-9CBC-3FD260342FC5}"/>
              </a:ext>
            </a:extLst>
          </p:cNvPr>
          <p:cNvSpPr txBox="1"/>
          <p:nvPr/>
        </p:nvSpPr>
        <p:spPr>
          <a:xfrm>
            <a:off x="4267200" y="1990400"/>
            <a:ext cx="5032147" cy="1600438"/>
          </a:xfrm>
          <a:prstGeom prst="rect">
            <a:avLst/>
          </a:prstGeom>
          <a:noFill/>
        </p:spPr>
        <p:txBody>
          <a:bodyPr wrap="none" rtlCol="0">
            <a:spAutoFit/>
          </a:bodyPr>
          <a:lstStyle/>
          <a:p>
            <a:r>
              <a:rPr lang="en-US" dirty="0">
                <a:solidFill>
                  <a:schemeClr val="bg1"/>
                </a:solidFill>
                <a:latin typeface="Trebuchet MS" panose="020B0603020202020204" pitchFamily="34" charset="0"/>
              </a:rPr>
              <a:t>We know that a orientation of end-effector can be achieved</a:t>
            </a:r>
          </a:p>
          <a:p>
            <a:r>
              <a:rPr lang="en-US" dirty="0">
                <a:solidFill>
                  <a:schemeClr val="bg1"/>
                </a:solidFill>
                <a:latin typeface="Trebuchet MS" panose="020B0603020202020204" pitchFamily="34" charset="0"/>
              </a:rPr>
              <a:t>in many possible ways, so calculating the rotation matrix </a:t>
            </a:r>
          </a:p>
          <a:p>
            <a:r>
              <a:rPr lang="en-US" dirty="0">
                <a:solidFill>
                  <a:schemeClr val="bg1"/>
                </a:solidFill>
                <a:latin typeface="Trebuchet MS" panose="020B0603020202020204" pitchFamily="34" charset="0"/>
              </a:rPr>
              <a:t>using the provided RPY angles:</a:t>
            </a:r>
          </a:p>
          <a:p>
            <a:endParaRPr lang="en-US" dirty="0">
              <a:solidFill>
                <a:schemeClr val="bg1"/>
              </a:solidFill>
              <a:latin typeface="Trebuchet MS" panose="020B0603020202020204" pitchFamily="34" charset="0"/>
            </a:endParaRPr>
          </a:p>
          <a:p>
            <a:r>
              <a:rPr lang="en-US" dirty="0">
                <a:solidFill>
                  <a:schemeClr val="bg1"/>
                </a:solidFill>
                <a:latin typeface="Trebuchet MS" panose="020B0603020202020204" pitchFamily="34" charset="0"/>
              </a:rPr>
              <a:t>The calculation of pitch results in two possible solution, </a:t>
            </a:r>
          </a:p>
          <a:p>
            <a:r>
              <a:rPr lang="en-US" dirty="0">
                <a:solidFill>
                  <a:schemeClr val="bg1"/>
                </a:solidFill>
                <a:latin typeface="Trebuchet MS" panose="020B0603020202020204" pitchFamily="34" charset="0"/>
              </a:rPr>
              <a:t>Resulting in two set of Euler angles</a:t>
            </a:r>
          </a:p>
          <a:p>
            <a:endParaRPr lang="en-CA" dirty="0">
              <a:solidFill>
                <a:schemeClr val="bg1"/>
              </a:solidFill>
              <a:latin typeface="Trebuchet MS" panose="020B0603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1"/>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b="1" dirty="0"/>
              <a:t>Singularities</a:t>
            </a:r>
            <a:endParaRPr sz="2400" dirty="0"/>
          </a:p>
        </p:txBody>
      </p:sp>
      <p:sp>
        <p:nvSpPr>
          <p:cNvPr id="641" name="Google Shape;641;p71"/>
          <p:cNvSpPr txBox="1">
            <a:spLocks noGrp="1"/>
          </p:cNvSpPr>
          <p:nvPr>
            <p:ph type="body" idx="1"/>
          </p:nvPr>
        </p:nvSpPr>
        <p:spPr>
          <a:xfrm>
            <a:off x="510241" y="1771126"/>
            <a:ext cx="8402464" cy="3203810"/>
          </a:xfrm>
          <a:prstGeom prst="rect">
            <a:avLst/>
          </a:prstGeom>
          <a:blipFill rotWithShape="1">
            <a:blip r:embed="rId3">
              <a:alphaModFix/>
            </a:blip>
            <a:stretch>
              <a:fillRect l="-226" t="-2075"/>
            </a:stretch>
          </a:blipFill>
          <a:ln>
            <a:noFill/>
          </a:ln>
        </p:spPr>
        <p:txBody>
          <a:bodyPr spcFirstLastPara="1" wrap="square" lIns="68575" tIns="34275" rIns="68575" bIns="34275" anchor="t" anchorCtr="0">
            <a:noAutofit/>
          </a:bodyPr>
          <a:lstStyle/>
          <a:p>
            <a:pPr marL="177800" lvl="0" indent="-139700" algn="l" rtl="0">
              <a:lnSpc>
                <a:spcPct val="90000"/>
              </a:lnSpc>
              <a:spcBef>
                <a:spcPts val="0"/>
              </a:spcBef>
              <a:spcAft>
                <a:spcPts val="0"/>
              </a:spcAft>
              <a:buSzPts val="1200"/>
              <a:buChar char="•"/>
            </a:pPr>
            <a:r>
              <a:rPr lang="en-GB" sz="1200" dirty="0"/>
              <a:t> </a:t>
            </a:r>
            <a:endParaRPr sz="1200" dirty="0"/>
          </a:p>
        </p:txBody>
      </p:sp>
      <p:sp>
        <p:nvSpPr>
          <p:cNvPr id="642" name="Google Shape;642;p71"/>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23</a:t>
            </a:fld>
            <a:endParaRPr sz="1100"/>
          </a:p>
        </p:txBody>
      </p:sp>
      <p:sp>
        <p:nvSpPr>
          <p:cNvPr id="643" name="Google Shape;643;p71"/>
          <p:cNvSpPr txBox="1"/>
          <p:nvPr/>
        </p:nvSpPr>
        <p:spPr>
          <a:xfrm>
            <a:off x="2543373" y="2288509"/>
            <a:ext cx="3013710" cy="851628"/>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400">
                <a:latin typeface="Trebuchet MS"/>
                <a:ea typeface="Trebuchet MS"/>
                <a:cs typeface="Trebuchet MS"/>
                <a:sym typeface="Trebuchet MS"/>
              </a:rPr>
              <a:t> </a:t>
            </a:r>
            <a:endParaRPr sz="1100"/>
          </a:p>
        </p:txBody>
      </p:sp>
      <p:sp>
        <p:nvSpPr>
          <p:cNvPr id="644" name="Google Shape;644;p71"/>
          <p:cNvSpPr txBox="1"/>
          <p:nvPr/>
        </p:nvSpPr>
        <p:spPr>
          <a:xfrm>
            <a:off x="2543368" y="3305076"/>
            <a:ext cx="2883300" cy="8517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400">
                <a:latin typeface="Trebuchet MS"/>
                <a:ea typeface="Trebuchet MS"/>
                <a:cs typeface="Trebuchet MS"/>
                <a:sym typeface="Trebuchet MS"/>
              </a:rPr>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2"/>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b="1" dirty="0"/>
              <a:t>Gimbal Lock Problem</a:t>
            </a:r>
            <a:endParaRPr sz="2400" dirty="0"/>
          </a:p>
        </p:txBody>
      </p:sp>
      <p:sp>
        <p:nvSpPr>
          <p:cNvPr id="650" name="Google Shape;650;p72"/>
          <p:cNvSpPr txBox="1">
            <a:spLocks noGrp="1"/>
          </p:cNvSpPr>
          <p:nvPr>
            <p:ph type="body" idx="1"/>
          </p:nvPr>
        </p:nvSpPr>
        <p:spPr>
          <a:xfrm>
            <a:off x="159574" y="1674525"/>
            <a:ext cx="6182100" cy="2699400"/>
          </a:xfrm>
          <a:prstGeom prst="rect">
            <a:avLst/>
          </a:prstGeom>
          <a:noFill/>
          <a:ln>
            <a:noFill/>
          </a:ln>
        </p:spPr>
        <p:txBody>
          <a:bodyPr spcFirstLastPara="1" wrap="square" lIns="68575" tIns="34275" rIns="68575" bIns="34275" anchor="t" anchorCtr="0">
            <a:noAutofit/>
          </a:bodyPr>
          <a:lstStyle/>
          <a:p>
            <a:pPr marL="457200" lvl="0" indent="-317500" algn="just" rtl="0">
              <a:lnSpc>
                <a:spcPct val="115000"/>
              </a:lnSpc>
              <a:spcBef>
                <a:spcPts val="1500"/>
              </a:spcBef>
              <a:spcAft>
                <a:spcPts val="0"/>
              </a:spcAft>
              <a:buSzPts val="1400"/>
              <a:buChar char="•"/>
            </a:pPr>
            <a:r>
              <a:rPr lang="en-GB" sz="1400" dirty="0"/>
              <a:t>In this problem, strange rotations can occur between keyframes unexpectedly. </a:t>
            </a:r>
            <a:endParaRPr sz="1400" dirty="0"/>
          </a:p>
          <a:p>
            <a:pPr marL="457200" lvl="0" indent="-317500" algn="just" rtl="0">
              <a:lnSpc>
                <a:spcPct val="115000"/>
              </a:lnSpc>
              <a:spcBef>
                <a:spcPts val="0"/>
              </a:spcBef>
              <a:spcAft>
                <a:spcPts val="0"/>
              </a:spcAft>
              <a:buSzPts val="1400"/>
              <a:buChar char="•"/>
            </a:pPr>
            <a:r>
              <a:rPr lang="en-GB" sz="1400" dirty="0"/>
              <a:t>Each ring in the diagrams shown is called as a gimbal. </a:t>
            </a:r>
            <a:endParaRPr sz="1400" dirty="0"/>
          </a:p>
          <a:p>
            <a:pPr marL="457200" lvl="0" indent="-317500" algn="just" rtl="0">
              <a:lnSpc>
                <a:spcPct val="115000"/>
              </a:lnSpc>
              <a:spcBef>
                <a:spcPts val="0"/>
              </a:spcBef>
              <a:spcAft>
                <a:spcPts val="0"/>
              </a:spcAft>
              <a:buSzPts val="1400"/>
              <a:buChar char="•"/>
            </a:pPr>
            <a:r>
              <a:rPr lang="en-GB" sz="1400" dirty="0"/>
              <a:t>A gimbal can be defined as a pivoted support that allows the rotation of an object about a single axis</a:t>
            </a:r>
            <a:r>
              <a:rPr lang="en-GB" sz="1400" b="1" dirty="0"/>
              <a:t>.</a:t>
            </a:r>
            <a:endParaRPr sz="1400" b="1" dirty="0"/>
          </a:p>
          <a:p>
            <a:pPr marL="457200" lvl="0" indent="-317500" algn="just" rtl="0">
              <a:lnSpc>
                <a:spcPct val="115000"/>
              </a:lnSpc>
              <a:spcBef>
                <a:spcPts val="0"/>
              </a:spcBef>
              <a:spcAft>
                <a:spcPts val="0"/>
              </a:spcAft>
              <a:buSzPts val="1400"/>
              <a:buChar char="•"/>
            </a:pPr>
            <a:r>
              <a:rPr lang="en-GB" sz="1400" dirty="0"/>
              <a:t>To avoid gimbal lock the rotation order of an object may changed, but still gimbal lock problem will persist in any order of rotation one after another.</a:t>
            </a:r>
            <a:endParaRPr sz="1100" dirty="0"/>
          </a:p>
        </p:txBody>
      </p:sp>
      <p:sp>
        <p:nvSpPr>
          <p:cNvPr id="651" name="Google Shape;651;p72"/>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24</a:t>
            </a:fld>
            <a:endParaRPr sz="1100"/>
          </a:p>
        </p:txBody>
      </p:sp>
      <p:pic>
        <p:nvPicPr>
          <p:cNvPr id="652" name="Google Shape;652;p72"/>
          <p:cNvPicPr preferRelativeResize="0"/>
          <p:nvPr/>
        </p:nvPicPr>
        <p:blipFill>
          <a:blip r:embed="rId3">
            <a:alphaModFix/>
          </a:blip>
          <a:stretch>
            <a:fillRect/>
          </a:stretch>
        </p:blipFill>
        <p:spPr>
          <a:xfrm>
            <a:off x="6829427" y="1426925"/>
            <a:ext cx="1692825" cy="1681625"/>
          </a:xfrm>
          <a:prstGeom prst="rect">
            <a:avLst/>
          </a:prstGeom>
          <a:noFill/>
          <a:ln>
            <a:noFill/>
          </a:ln>
        </p:spPr>
      </p:pic>
      <p:pic>
        <p:nvPicPr>
          <p:cNvPr id="653" name="Google Shape;653;p72"/>
          <p:cNvPicPr preferRelativeResize="0"/>
          <p:nvPr/>
        </p:nvPicPr>
        <p:blipFill>
          <a:blip r:embed="rId4">
            <a:alphaModFix/>
          </a:blip>
          <a:stretch>
            <a:fillRect/>
          </a:stretch>
        </p:blipFill>
        <p:spPr>
          <a:xfrm>
            <a:off x="6829425" y="3152475"/>
            <a:ext cx="1692825" cy="1670551"/>
          </a:xfrm>
          <a:prstGeom prst="rect">
            <a:avLst/>
          </a:prstGeom>
          <a:noFill/>
          <a:ln>
            <a:noFill/>
          </a:ln>
        </p:spPr>
      </p:pic>
      <p:sp>
        <p:nvSpPr>
          <p:cNvPr id="654" name="Google Shape;654;p72"/>
          <p:cNvSpPr txBox="1"/>
          <p:nvPr/>
        </p:nvSpPr>
        <p:spPr>
          <a:xfrm>
            <a:off x="6860575" y="2717638"/>
            <a:ext cx="4968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rebuchet MS"/>
                <a:ea typeface="Trebuchet MS"/>
                <a:cs typeface="Trebuchet MS"/>
                <a:sym typeface="Trebuchet MS"/>
              </a:rPr>
              <a:t>a</a:t>
            </a:r>
            <a:endParaRPr>
              <a:latin typeface="Trebuchet MS"/>
              <a:ea typeface="Trebuchet MS"/>
              <a:cs typeface="Trebuchet MS"/>
              <a:sym typeface="Trebuchet MS"/>
            </a:endParaRPr>
          </a:p>
        </p:txBody>
      </p:sp>
      <p:sp>
        <p:nvSpPr>
          <p:cNvPr id="655" name="Google Shape;655;p72"/>
          <p:cNvSpPr txBox="1"/>
          <p:nvPr/>
        </p:nvSpPr>
        <p:spPr>
          <a:xfrm>
            <a:off x="6882350" y="4373925"/>
            <a:ext cx="3360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rebuchet MS"/>
                <a:ea typeface="Trebuchet MS"/>
                <a:cs typeface="Trebuchet MS"/>
                <a:sym typeface="Trebuchet MS"/>
              </a:rPr>
              <a:t>b</a:t>
            </a:r>
            <a:endParaRPr>
              <a:latin typeface="Trebuchet MS"/>
              <a:ea typeface="Trebuchet MS"/>
              <a:cs typeface="Trebuchet MS"/>
              <a:sym typeface="Trebuchet MS"/>
            </a:endParaRPr>
          </a:p>
        </p:txBody>
      </p:sp>
      <p:sp>
        <p:nvSpPr>
          <p:cNvPr id="656" name="Google Shape;656;p72"/>
          <p:cNvSpPr txBox="1"/>
          <p:nvPr/>
        </p:nvSpPr>
        <p:spPr>
          <a:xfrm>
            <a:off x="6660637" y="4764825"/>
            <a:ext cx="20304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Trebuchet MS"/>
                <a:ea typeface="Trebuchet MS"/>
                <a:cs typeface="Trebuchet MS"/>
                <a:sym typeface="Trebuchet MS"/>
              </a:rPr>
              <a:t>Gimbal Lock Problem</a:t>
            </a:r>
            <a:endParaRPr>
              <a:solidFill>
                <a:srgbClr val="FFFFFF"/>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3"/>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a:buClr>
                <a:schemeClr val="dk1"/>
              </a:buClr>
              <a:buSzPts val="1100"/>
            </a:pPr>
            <a:r>
              <a:rPr lang="en-GB" sz="1800" dirty="0">
                <a:solidFill>
                  <a:srgbClr val="FFFFFF"/>
                </a:solidFill>
                <a:latin typeface="Trebuchet MS" panose="020B0603020202020204" pitchFamily="34" charset="0"/>
                <a:ea typeface="Arial"/>
                <a:cs typeface="Arial"/>
                <a:sym typeface="Arial"/>
              </a:rPr>
              <a:t>Experiment</a:t>
            </a:r>
            <a:r>
              <a:rPr lang="en-GB" sz="1800" dirty="0"/>
              <a:t>:1_b</a:t>
            </a:r>
            <a:r>
              <a:rPr lang="en-US" sz="1800" dirty="0"/>
              <a:t>. Visualization of Gimbal Lock Problem in Unity3D</a:t>
            </a:r>
            <a:endParaRPr sz="1800" dirty="0">
              <a:latin typeface="Trebuchet MS" panose="020B0603020202020204" pitchFamily="34" charset="0"/>
            </a:endParaRPr>
          </a:p>
        </p:txBody>
      </p:sp>
      <p:sp>
        <p:nvSpPr>
          <p:cNvPr id="662" name="Google Shape;662;p73"/>
          <p:cNvSpPr txBox="1"/>
          <p:nvPr/>
        </p:nvSpPr>
        <p:spPr>
          <a:xfrm>
            <a:off x="462900" y="1533150"/>
            <a:ext cx="4680600" cy="250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GB" sz="1600" dirty="0">
                <a:solidFill>
                  <a:srgbClr val="FFFFFF"/>
                </a:solidFill>
                <a:latin typeface="Trebuchet MS" panose="020B0603020202020204" pitchFamily="34" charset="0"/>
                <a:ea typeface="Times New Roman"/>
                <a:cs typeface="Times New Roman"/>
                <a:sym typeface="Times New Roman"/>
              </a:rPr>
              <a:t>The two rectangles represented in the above fig, the one on left does rotation with Euler angles (transform. Euler Angles) while the that on the left does rotation using quaternions (i.e. transform. Rotation in C# script). Both the cylinders are rotated about Y-axis by 90˚ and continuously about Z by 90˚ per second. </a:t>
            </a:r>
            <a:br>
              <a:rPr lang="en-GB" sz="1600" dirty="0">
                <a:solidFill>
                  <a:srgbClr val="FFFFFF"/>
                </a:solidFill>
                <a:latin typeface="Trebuchet MS" panose="020B0603020202020204" pitchFamily="34" charset="0"/>
                <a:ea typeface="Times New Roman"/>
                <a:cs typeface="Times New Roman"/>
                <a:sym typeface="Times New Roman"/>
              </a:rPr>
            </a:br>
            <a:endParaRPr sz="1600" dirty="0">
              <a:solidFill>
                <a:srgbClr val="FFFFFF"/>
              </a:solidFill>
              <a:latin typeface="Trebuchet MS" panose="020B0603020202020204" pitchFamily="34" charset="0"/>
            </a:endParaRPr>
          </a:p>
          <a:p>
            <a:pPr marL="0" lvl="0" indent="0" algn="l" rtl="0">
              <a:lnSpc>
                <a:spcPct val="115000"/>
              </a:lnSpc>
              <a:spcBef>
                <a:spcPts val="1500"/>
              </a:spcBef>
              <a:spcAft>
                <a:spcPts val="1500"/>
              </a:spcAft>
              <a:buNone/>
            </a:pPr>
            <a:endParaRPr sz="1600" dirty="0">
              <a:solidFill>
                <a:srgbClr val="FFFFFF"/>
              </a:solidFill>
              <a:latin typeface="Trebuchet MS" panose="020B0603020202020204" pitchFamily="34" charset="0"/>
            </a:endParaRPr>
          </a:p>
        </p:txBody>
      </p:sp>
      <p:pic>
        <p:nvPicPr>
          <p:cNvPr id="663" name="Google Shape;663;p73"/>
          <p:cNvPicPr preferRelativeResize="0"/>
          <p:nvPr/>
        </p:nvPicPr>
        <p:blipFill>
          <a:blip r:embed="rId3">
            <a:alphaModFix/>
          </a:blip>
          <a:stretch>
            <a:fillRect/>
          </a:stretch>
        </p:blipFill>
        <p:spPr>
          <a:xfrm>
            <a:off x="5232000" y="1756775"/>
            <a:ext cx="3275500" cy="1462275"/>
          </a:xfrm>
          <a:prstGeom prst="rect">
            <a:avLst/>
          </a:prstGeom>
          <a:noFill/>
          <a:ln>
            <a:noFill/>
          </a:ln>
        </p:spPr>
      </p:pic>
      <p:sp>
        <p:nvSpPr>
          <p:cNvPr id="664" name="Google Shape;664;p73"/>
          <p:cNvSpPr txBox="1"/>
          <p:nvPr/>
        </p:nvSpPr>
        <p:spPr>
          <a:xfrm>
            <a:off x="5789350" y="4291925"/>
            <a:ext cx="30738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latin typeface="Trebuchet MS"/>
                <a:ea typeface="Trebuchet MS"/>
                <a:cs typeface="Trebuchet MS"/>
                <a:sym typeface="Trebuchet MS"/>
                <a:hlinkClick r:id="rId4"/>
              </a:rPr>
              <a:t> https://youtu.be/AvYjiupEAEc</a:t>
            </a:r>
            <a:endParaRPr>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4"/>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lvl="0">
              <a:lnSpc>
                <a:spcPct val="115000"/>
              </a:lnSpc>
              <a:spcBef>
                <a:spcPts val="1500"/>
              </a:spcBef>
              <a:spcAft>
                <a:spcPts val="1500"/>
              </a:spcAft>
            </a:pPr>
            <a:r>
              <a:rPr lang="en-US" sz="1800" dirty="0">
                <a:solidFill>
                  <a:srgbClr val="FFFFFF"/>
                </a:solidFill>
                <a:latin typeface="Trebuchet MS" panose="020B0603020202020204" pitchFamily="34" charset="0"/>
              </a:rPr>
              <a:t>Experiment:2 Virtualization and demonstration of elementary rotation by using the data set captured for one sensor.</a:t>
            </a:r>
          </a:p>
        </p:txBody>
      </p:sp>
      <p:pic>
        <p:nvPicPr>
          <p:cNvPr id="671" name="Google Shape;671;p74"/>
          <p:cNvPicPr preferRelativeResize="0"/>
          <p:nvPr/>
        </p:nvPicPr>
        <p:blipFill>
          <a:blip r:embed="rId3">
            <a:alphaModFix/>
          </a:blip>
          <a:stretch>
            <a:fillRect/>
          </a:stretch>
        </p:blipFill>
        <p:spPr>
          <a:xfrm>
            <a:off x="242775" y="2238750"/>
            <a:ext cx="2411500" cy="2246675"/>
          </a:xfrm>
          <a:prstGeom prst="rect">
            <a:avLst/>
          </a:prstGeom>
          <a:noFill/>
          <a:ln>
            <a:noFill/>
          </a:ln>
        </p:spPr>
      </p:pic>
      <p:pic>
        <p:nvPicPr>
          <p:cNvPr id="672" name="Google Shape;672;p74"/>
          <p:cNvPicPr preferRelativeResize="0"/>
          <p:nvPr/>
        </p:nvPicPr>
        <p:blipFill>
          <a:blip r:embed="rId4">
            <a:alphaModFix/>
          </a:blip>
          <a:stretch>
            <a:fillRect/>
          </a:stretch>
        </p:blipFill>
        <p:spPr>
          <a:xfrm>
            <a:off x="2855375" y="2238748"/>
            <a:ext cx="2298902" cy="2555225"/>
          </a:xfrm>
          <a:prstGeom prst="rect">
            <a:avLst/>
          </a:prstGeom>
          <a:noFill/>
          <a:ln>
            <a:noFill/>
          </a:ln>
        </p:spPr>
      </p:pic>
      <p:pic>
        <p:nvPicPr>
          <p:cNvPr id="673" name="Google Shape;673;p74"/>
          <p:cNvPicPr preferRelativeResize="0"/>
          <p:nvPr/>
        </p:nvPicPr>
        <p:blipFill>
          <a:blip r:embed="rId5">
            <a:alphaModFix/>
          </a:blip>
          <a:stretch>
            <a:fillRect/>
          </a:stretch>
        </p:blipFill>
        <p:spPr>
          <a:xfrm>
            <a:off x="5355375" y="2238750"/>
            <a:ext cx="3580225" cy="1108165"/>
          </a:xfrm>
          <a:prstGeom prst="rect">
            <a:avLst/>
          </a:prstGeom>
          <a:noFill/>
          <a:ln>
            <a:noFill/>
          </a:ln>
        </p:spPr>
      </p:pic>
      <p:pic>
        <p:nvPicPr>
          <p:cNvPr id="674" name="Google Shape;674;p74"/>
          <p:cNvPicPr preferRelativeResize="0"/>
          <p:nvPr/>
        </p:nvPicPr>
        <p:blipFill>
          <a:blip r:embed="rId6">
            <a:alphaModFix/>
          </a:blip>
          <a:stretch>
            <a:fillRect/>
          </a:stretch>
        </p:blipFill>
        <p:spPr>
          <a:xfrm>
            <a:off x="5355375" y="3613800"/>
            <a:ext cx="3580225" cy="11081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5"/>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GB" sz="2000" dirty="0">
                <a:latin typeface="Trebuchet MS" panose="020B0603020202020204" pitchFamily="34" charset="0"/>
                <a:ea typeface="Arial"/>
                <a:cs typeface="Arial"/>
                <a:sym typeface="Arial"/>
              </a:rPr>
              <a:t>Experiment:2</a:t>
            </a:r>
            <a:r>
              <a:rPr lang="en-GB" sz="2000" dirty="0">
                <a:latin typeface="Trebuchet MS" panose="020B0603020202020204" pitchFamily="34" charset="0"/>
              </a:rPr>
              <a:t> </a:t>
            </a:r>
            <a:r>
              <a:rPr lang="en-GB" sz="2000" dirty="0">
                <a:solidFill>
                  <a:srgbClr val="FFFFFF"/>
                </a:solidFill>
                <a:latin typeface="Trebuchet MS" panose="020B0603020202020204" pitchFamily="34" charset="0"/>
              </a:rPr>
              <a:t>Single Sensor </a:t>
            </a:r>
            <a:br>
              <a:rPr lang="en-GB" sz="2000" dirty="0">
                <a:solidFill>
                  <a:srgbClr val="FFFFFF"/>
                </a:solidFill>
                <a:latin typeface="Trebuchet MS" panose="020B0603020202020204" pitchFamily="34" charset="0"/>
              </a:rPr>
            </a:br>
            <a:r>
              <a:rPr lang="en-GB" sz="2000" dirty="0">
                <a:solidFill>
                  <a:srgbClr val="FFFFFF"/>
                </a:solidFill>
                <a:latin typeface="Trebuchet MS" panose="020B0603020202020204" pitchFamily="34" charset="0"/>
              </a:rPr>
              <a:t>rotation in Unity 3D</a:t>
            </a:r>
            <a:endParaRPr sz="2000" dirty="0">
              <a:latin typeface="Trebuchet MS" panose="020B0603020202020204" pitchFamily="34" charset="0"/>
            </a:endParaRPr>
          </a:p>
        </p:txBody>
      </p:sp>
      <p:sp>
        <p:nvSpPr>
          <p:cNvPr id="680" name="Google Shape;680;p75"/>
          <p:cNvSpPr txBox="1"/>
          <p:nvPr/>
        </p:nvSpPr>
        <p:spPr>
          <a:xfrm>
            <a:off x="638775" y="1998430"/>
            <a:ext cx="7720800" cy="353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500"/>
              </a:spcBef>
              <a:spcAft>
                <a:spcPts val="0"/>
              </a:spcAft>
              <a:buNone/>
            </a:pPr>
            <a:endParaRPr dirty="0">
              <a:solidFill>
                <a:srgbClr val="FFFFFF"/>
              </a:solidFill>
              <a:latin typeface="Trebuchet MS" panose="020B0603020202020204" pitchFamily="34" charset="0"/>
            </a:endParaRPr>
          </a:p>
          <a:p>
            <a:pPr marL="0" lvl="0" indent="0" algn="just" rtl="0">
              <a:lnSpc>
                <a:spcPct val="115000"/>
              </a:lnSpc>
              <a:spcBef>
                <a:spcPts val="1500"/>
              </a:spcBef>
              <a:spcAft>
                <a:spcPts val="1500"/>
              </a:spcAft>
              <a:buNone/>
            </a:pPr>
            <a:r>
              <a:rPr lang="en-GB" dirty="0">
                <a:solidFill>
                  <a:srgbClr val="FFFFFF"/>
                </a:solidFill>
                <a:latin typeface="Trebuchet MS" panose="020B0603020202020204" pitchFamily="34" charset="0"/>
              </a:rPr>
              <a:t>The </a:t>
            </a:r>
            <a:r>
              <a:rPr lang="en-GB" dirty="0">
                <a:solidFill>
                  <a:schemeClr val="lt1"/>
                </a:solidFill>
                <a:latin typeface="Trebuchet MS" panose="020B0603020202020204" pitchFamily="34" charset="0"/>
              </a:rPr>
              <a:t>singularities are not observed </a:t>
            </a:r>
            <a:r>
              <a:rPr lang="en-GB" dirty="0">
                <a:solidFill>
                  <a:srgbClr val="FFFFFF"/>
                </a:solidFill>
                <a:latin typeface="Trebuchet MS" panose="020B0603020202020204" pitchFamily="34" charset="0"/>
              </a:rPr>
              <a:t>as the RPY angles are varied continuously in one of the axes in single direction and not varied simultaneously by high values in all axes together. Some variations exist in other axes but by very small amount. Also, Gimbal lock problem is not witnessed as the rotations are close to elementary rotations so the possibility of the axes getting aligned is far from happening which persist if we use Euler angles.</a:t>
            </a:r>
            <a:endParaRPr dirty="0">
              <a:solidFill>
                <a:srgbClr val="FFFFFF"/>
              </a:solidFill>
              <a:latin typeface="Trebuchet MS" panose="020B0603020202020204" pitchFamily="34" charset="0"/>
            </a:endParaRPr>
          </a:p>
        </p:txBody>
      </p:sp>
      <p:pic>
        <p:nvPicPr>
          <p:cNvPr id="681" name="Google Shape;681;p75"/>
          <p:cNvPicPr preferRelativeResize="0"/>
          <p:nvPr/>
        </p:nvPicPr>
        <p:blipFill>
          <a:blip r:embed="rId3">
            <a:alphaModFix/>
          </a:blip>
          <a:stretch>
            <a:fillRect/>
          </a:stretch>
        </p:blipFill>
        <p:spPr>
          <a:xfrm>
            <a:off x="4165600" y="582397"/>
            <a:ext cx="3350973" cy="1071149"/>
          </a:xfrm>
          <a:prstGeom prst="rect">
            <a:avLst/>
          </a:prstGeom>
          <a:noFill/>
          <a:ln>
            <a:noFill/>
          </a:ln>
        </p:spPr>
      </p:pic>
      <p:pic>
        <p:nvPicPr>
          <p:cNvPr id="682" name="Google Shape;682;p75"/>
          <p:cNvPicPr preferRelativeResize="0"/>
          <p:nvPr/>
        </p:nvPicPr>
        <p:blipFill>
          <a:blip r:embed="rId4">
            <a:alphaModFix/>
          </a:blip>
          <a:stretch>
            <a:fillRect/>
          </a:stretch>
        </p:blipFill>
        <p:spPr>
          <a:xfrm>
            <a:off x="4165600" y="1720403"/>
            <a:ext cx="3350973" cy="939669"/>
          </a:xfrm>
          <a:prstGeom prst="rect">
            <a:avLst/>
          </a:prstGeom>
          <a:noFill/>
          <a:ln>
            <a:noFill/>
          </a:ln>
        </p:spPr>
      </p:pic>
      <p:sp>
        <p:nvSpPr>
          <p:cNvPr id="683" name="Google Shape;683;p75"/>
          <p:cNvSpPr txBox="1"/>
          <p:nvPr/>
        </p:nvSpPr>
        <p:spPr>
          <a:xfrm>
            <a:off x="5174625" y="4342025"/>
            <a:ext cx="33306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latin typeface="Trebuchet MS"/>
                <a:ea typeface="Trebuchet MS"/>
                <a:cs typeface="Trebuchet MS"/>
                <a:sym typeface="Trebuchet MS"/>
                <a:hlinkClick r:id="rId5"/>
              </a:rPr>
              <a:t>https://youtu.be/7psPbk4-_Xo</a:t>
            </a:r>
            <a:endParaRPr>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6"/>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r>
              <a:rPr lang="en-US" sz="1600" dirty="0">
                <a:latin typeface="Trebuchet MS" panose="020B0603020202020204" pitchFamily="34" charset="0"/>
                <a:cs typeface="Times New Roman" panose="02020603050405020304" pitchFamily="18" charset="0"/>
              </a:rPr>
              <a:t>Experiment:3 Visualization of 3-joint human right-arm motion in Unity 3D</a:t>
            </a:r>
          </a:p>
        </p:txBody>
      </p:sp>
      <p:sp>
        <p:nvSpPr>
          <p:cNvPr id="690" name="Google Shape;690;p76"/>
          <p:cNvSpPr txBox="1">
            <a:spLocks noGrp="1"/>
          </p:cNvSpPr>
          <p:nvPr>
            <p:ph type="body" idx="1"/>
          </p:nvPr>
        </p:nvSpPr>
        <p:spPr>
          <a:xfrm>
            <a:off x="245273" y="1534445"/>
            <a:ext cx="4492981" cy="3484363"/>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lt1"/>
              </a:buClr>
              <a:buSzPts val="1200"/>
              <a:buChar char="•"/>
            </a:pPr>
            <a:r>
              <a:rPr lang="en-GB" sz="1200" dirty="0"/>
              <a:t>The rotation of every joint must be mapped to its parent joint, based the human skeleton hierarchy created. </a:t>
            </a:r>
            <a:endParaRPr sz="1100" dirty="0"/>
          </a:p>
          <a:p>
            <a:pPr marL="177800" lvl="0" indent="-177800" algn="l" rtl="0">
              <a:lnSpc>
                <a:spcPct val="90000"/>
              </a:lnSpc>
              <a:spcBef>
                <a:spcPts val="800"/>
              </a:spcBef>
              <a:spcAft>
                <a:spcPts val="0"/>
              </a:spcAft>
              <a:buClr>
                <a:schemeClr val="lt1"/>
              </a:buClr>
              <a:buSzPts val="1200"/>
              <a:buChar char="•"/>
            </a:pPr>
            <a:r>
              <a:rPr lang="en-GB" sz="1200" dirty="0"/>
              <a:t>The rotation matrix can be calculated based on the Euler values obtained from every sensor. </a:t>
            </a:r>
            <a:endParaRPr sz="1100" dirty="0"/>
          </a:p>
          <a:p>
            <a:pPr marL="177800" lvl="0" indent="-177800" algn="l" rtl="0">
              <a:lnSpc>
                <a:spcPct val="90000"/>
              </a:lnSpc>
              <a:spcBef>
                <a:spcPts val="800"/>
              </a:spcBef>
              <a:spcAft>
                <a:spcPts val="0"/>
              </a:spcAft>
              <a:buClr>
                <a:schemeClr val="lt1"/>
              </a:buClr>
              <a:buSzPts val="1200"/>
              <a:buChar char="•"/>
            </a:pPr>
            <a:r>
              <a:rPr lang="en-GB" sz="1200" dirty="0"/>
              <a:t>The rotation or orientation of a joint can be represented w.r.t to its parent joint as shown below:</a:t>
            </a:r>
            <a:endParaRPr sz="1100" dirty="0"/>
          </a:p>
        </p:txBody>
      </p:sp>
      <p:sp>
        <p:nvSpPr>
          <p:cNvPr id="691" name="Google Shape;691;p76"/>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28</a:t>
            </a:fld>
            <a:endParaRPr sz="1100"/>
          </a:p>
        </p:txBody>
      </p:sp>
      <p:sp>
        <p:nvSpPr>
          <p:cNvPr id="692" name="Google Shape;692;p76"/>
          <p:cNvSpPr txBox="1"/>
          <p:nvPr/>
        </p:nvSpPr>
        <p:spPr>
          <a:xfrm>
            <a:off x="369964" y="2943138"/>
            <a:ext cx="4202036" cy="2011368"/>
          </a:xfrm>
          <a:prstGeom prst="rect">
            <a:avLst/>
          </a:prstGeom>
          <a:blipFill rotWithShape="1">
            <a:blip r:embed="rId3">
              <a:alphaModFix/>
            </a:blip>
            <a:stretch>
              <a:fillRect l="-451"/>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400">
                <a:latin typeface="Trebuchet MS"/>
                <a:ea typeface="Trebuchet MS"/>
                <a:cs typeface="Trebuchet MS"/>
                <a:sym typeface="Trebuchet MS"/>
              </a:rPr>
              <a:t> </a:t>
            </a:r>
            <a:endParaRPr sz="1100"/>
          </a:p>
        </p:txBody>
      </p:sp>
      <p:sp>
        <p:nvSpPr>
          <p:cNvPr id="693" name="Google Shape;693;p76"/>
          <p:cNvSpPr txBox="1"/>
          <p:nvPr/>
        </p:nvSpPr>
        <p:spPr>
          <a:xfrm>
            <a:off x="5353993" y="1980414"/>
            <a:ext cx="3131290" cy="3303741"/>
          </a:xfrm>
          <a:prstGeom prst="rect">
            <a:avLst/>
          </a:prstGeom>
          <a:blipFill rotWithShape="1">
            <a:blip r:embed="rId4">
              <a:alphaModFix/>
            </a:blip>
            <a:stretch>
              <a:fillRect t="-286"/>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400">
                <a:latin typeface="Trebuchet MS"/>
                <a:ea typeface="Trebuchet MS"/>
                <a:cs typeface="Trebuchet MS"/>
                <a:sym typeface="Trebuchet MS"/>
              </a:rPr>
              <a:t> </a:t>
            </a:r>
            <a:endParaRPr sz="1100"/>
          </a:p>
        </p:txBody>
      </p:sp>
      <p:sp>
        <p:nvSpPr>
          <p:cNvPr id="694" name="Google Shape;694;p76"/>
          <p:cNvSpPr txBox="1"/>
          <p:nvPr/>
        </p:nvSpPr>
        <p:spPr>
          <a:xfrm>
            <a:off x="4738255" y="1541833"/>
            <a:ext cx="4405745" cy="877163"/>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lt1"/>
              </a:buClr>
              <a:buSzPts val="1200"/>
              <a:buFont typeface="Arial"/>
              <a:buChar char="•"/>
            </a:pPr>
            <a:r>
              <a:rPr lang="en-GB" sz="1200" dirty="0">
                <a:solidFill>
                  <a:schemeClr val="lt1"/>
                </a:solidFill>
                <a:latin typeface="Trebuchet MS" panose="020B0603020202020204" pitchFamily="34" charset="0"/>
                <a:ea typeface="Trebuchet MS"/>
                <a:cs typeface="Trebuchet MS"/>
                <a:sym typeface="Trebuchet MS"/>
              </a:rPr>
              <a:t>To match the initial frames of the joint with the reference ENU frame we use intrinsic elementary rotations</a:t>
            </a:r>
            <a:r>
              <a:rPr lang="en-GB" sz="1400" dirty="0">
                <a:solidFill>
                  <a:schemeClr val="lt1"/>
                </a:solidFill>
                <a:latin typeface="Trebuchet MS" panose="020B0603020202020204" pitchFamily="34" charset="0"/>
                <a:ea typeface="Trebuchet MS"/>
                <a:cs typeface="Trebuchet MS"/>
                <a:sym typeface="Trebuchet MS"/>
              </a:rPr>
              <a:t>.</a:t>
            </a:r>
            <a:endParaRPr sz="1100" dirty="0">
              <a:latin typeface="Trebuchet MS" panose="020B0603020202020204" pitchFamily="34" charset="0"/>
            </a:endParaRPr>
          </a:p>
          <a:p>
            <a:pPr marL="0" marR="0" lvl="0" indent="0" algn="l" rtl="0">
              <a:spcBef>
                <a:spcPts val="0"/>
              </a:spcBef>
              <a:spcAft>
                <a:spcPts val="0"/>
              </a:spcAft>
              <a:buNone/>
            </a:pPr>
            <a:endParaRPr sz="1400" dirty="0">
              <a:solidFill>
                <a:schemeClr val="lt1"/>
              </a:solidFill>
              <a:latin typeface="Trebuchet MS" panose="020B0603020202020204" pitchFamily="34" charset="0"/>
              <a:ea typeface="Trebuchet MS"/>
              <a:cs typeface="Trebuchet MS"/>
              <a:sym typeface="Trebuchet MS"/>
            </a:endParaRPr>
          </a:p>
          <a:p>
            <a:pPr marL="215900" marR="0" lvl="0" indent="-127000" algn="l" rtl="0">
              <a:spcBef>
                <a:spcPts val="0"/>
              </a:spcBef>
              <a:spcAft>
                <a:spcPts val="0"/>
              </a:spcAft>
              <a:buClr>
                <a:schemeClr val="lt1"/>
              </a:buClr>
              <a:buSzPts val="1400"/>
              <a:buFont typeface="Arial"/>
              <a:buNone/>
            </a:pPr>
            <a:endParaRPr sz="1400" dirty="0">
              <a:solidFill>
                <a:schemeClr val="lt1"/>
              </a:solidFill>
              <a:latin typeface="Trebuchet MS" panose="020B0603020202020204" pitchFamily="34" charset="0"/>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700" name="Google Shape;700;p77"/>
          <p:cNvPicPr preferRelativeResize="0"/>
          <p:nvPr/>
        </p:nvPicPr>
        <p:blipFill>
          <a:blip r:embed="rId3">
            <a:alphaModFix/>
          </a:blip>
          <a:stretch>
            <a:fillRect/>
          </a:stretch>
        </p:blipFill>
        <p:spPr>
          <a:xfrm>
            <a:off x="459300" y="2273663"/>
            <a:ext cx="3119000" cy="1620575"/>
          </a:xfrm>
          <a:prstGeom prst="rect">
            <a:avLst/>
          </a:prstGeom>
          <a:noFill/>
          <a:ln>
            <a:noFill/>
          </a:ln>
        </p:spPr>
      </p:pic>
      <p:sp>
        <p:nvSpPr>
          <p:cNvPr id="702" name="Google Shape;702;p77"/>
          <p:cNvSpPr txBox="1"/>
          <p:nvPr/>
        </p:nvSpPr>
        <p:spPr>
          <a:xfrm>
            <a:off x="4104525" y="1761475"/>
            <a:ext cx="4248600" cy="12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Trebuchet MS" panose="020B0603020202020204" pitchFamily="34" charset="0"/>
                <a:ea typeface="Times New Roman"/>
                <a:cs typeface="Times New Roman"/>
                <a:sym typeface="Times New Roman"/>
              </a:rPr>
              <a:t>The MATLAB output defining the orientation of upper arm, lower arm and hand are given to corresponding pivot points which is the end of the link.</a:t>
            </a:r>
            <a:endParaRPr dirty="0">
              <a:solidFill>
                <a:srgbClr val="FFFFFF"/>
              </a:solidFill>
              <a:latin typeface="Trebuchet MS" panose="020B0603020202020204" pitchFamily="34" charset="0"/>
            </a:endParaRPr>
          </a:p>
        </p:txBody>
      </p:sp>
      <p:pic>
        <p:nvPicPr>
          <p:cNvPr id="703" name="Google Shape;703;p77"/>
          <p:cNvPicPr preferRelativeResize="0"/>
          <p:nvPr/>
        </p:nvPicPr>
        <p:blipFill>
          <a:blip r:embed="rId4">
            <a:alphaModFix/>
          </a:blip>
          <a:stretch>
            <a:fillRect/>
          </a:stretch>
        </p:blipFill>
        <p:spPr>
          <a:xfrm>
            <a:off x="4226050" y="2670312"/>
            <a:ext cx="2219325" cy="1352550"/>
          </a:xfrm>
          <a:prstGeom prst="rect">
            <a:avLst/>
          </a:prstGeom>
          <a:noFill/>
          <a:ln>
            <a:noFill/>
          </a:ln>
        </p:spPr>
      </p:pic>
      <p:sp>
        <p:nvSpPr>
          <p:cNvPr id="9" name="Google Shape;689;p76">
            <a:extLst>
              <a:ext uri="{FF2B5EF4-FFF2-40B4-BE49-F238E27FC236}">
                <a16:creationId xmlns:a16="http://schemas.microsoft.com/office/drawing/2014/main" id="{DD569776-F17A-4808-9CD2-FE8D52976618}"/>
              </a:ext>
            </a:extLst>
          </p:cNvPr>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r>
              <a:rPr lang="en-US" sz="1600" dirty="0">
                <a:latin typeface="Trebuchet MS" panose="020B0603020202020204" pitchFamily="34" charset="0"/>
                <a:cs typeface="Times New Roman" panose="02020603050405020304" pitchFamily="18" charset="0"/>
              </a:rPr>
              <a:t>Experiment:3 Visualization of 3-joint human right-arm motion in Unity 3D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1"/>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a:t>Introduction</a:t>
            </a:r>
            <a:endParaRPr sz="2400"/>
          </a:p>
        </p:txBody>
      </p:sp>
      <p:sp>
        <p:nvSpPr>
          <p:cNvPr id="461" name="Google Shape;461;p51"/>
          <p:cNvSpPr txBox="1">
            <a:spLocks noGrp="1"/>
          </p:cNvSpPr>
          <p:nvPr>
            <p:ph type="body" idx="1"/>
          </p:nvPr>
        </p:nvSpPr>
        <p:spPr>
          <a:xfrm>
            <a:off x="305273" y="1697794"/>
            <a:ext cx="4110317" cy="3199058"/>
          </a:xfrm>
          <a:prstGeom prst="rect">
            <a:avLst/>
          </a:prstGeom>
          <a:noFill/>
          <a:ln>
            <a:noFill/>
          </a:ln>
        </p:spPr>
        <p:txBody>
          <a:bodyPr spcFirstLastPara="1" wrap="square" lIns="68575" tIns="34275" rIns="68575" bIns="34275" anchor="t" anchorCtr="0">
            <a:noAutofit/>
          </a:bodyPr>
          <a:lstStyle/>
          <a:p>
            <a:pPr marL="177800" lvl="0" indent="-171450" algn="just" rtl="0">
              <a:lnSpc>
                <a:spcPct val="80000"/>
              </a:lnSpc>
              <a:spcBef>
                <a:spcPts val="0"/>
              </a:spcBef>
              <a:spcAft>
                <a:spcPts val="0"/>
              </a:spcAft>
              <a:buClr>
                <a:schemeClr val="lt1"/>
              </a:buClr>
              <a:buSzPts val="1700"/>
              <a:buChar char="•"/>
            </a:pPr>
            <a:r>
              <a:rPr lang="en-GB" sz="1700" dirty="0"/>
              <a:t>Human motion capture and its analysis plays a vital role in many applications, such as animation, clinical, rehabilitation and healthcare analysis, human-computer interactions like virtual and augmented realities, sport training, gaming and many more.</a:t>
            </a:r>
            <a:endParaRPr sz="1700" dirty="0"/>
          </a:p>
          <a:p>
            <a:pPr marL="177800" lvl="0" indent="-171450" algn="just" rtl="0">
              <a:lnSpc>
                <a:spcPct val="80000"/>
              </a:lnSpc>
              <a:spcBef>
                <a:spcPts val="800"/>
              </a:spcBef>
              <a:spcAft>
                <a:spcPts val="0"/>
              </a:spcAft>
              <a:buClr>
                <a:schemeClr val="lt1"/>
              </a:buClr>
              <a:buSzPts val="1700"/>
              <a:buChar char="•"/>
            </a:pPr>
            <a:r>
              <a:rPr lang="en-GB" sz="1700" dirty="0"/>
              <a:t>Many motion capture (MoCap) tools and  methods exist for collecting data and </a:t>
            </a:r>
            <a:r>
              <a:rPr lang="en-GB" sz="1700" dirty="0" err="1"/>
              <a:t>analyzing</a:t>
            </a:r>
            <a:r>
              <a:rPr lang="en-GB" sz="1700" dirty="0"/>
              <a:t> human motion.</a:t>
            </a:r>
            <a:endParaRPr sz="1700" dirty="0"/>
          </a:p>
          <a:p>
            <a:pPr marL="177800" lvl="0" indent="-171450" algn="just" rtl="0">
              <a:lnSpc>
                <a:spcPct val="80000"/>
              </a:lnSpc>
              <a:spcBef>
                <a:spcPts val="800"/>
              </a:spcBef>
              <a:spcAft>
                <a:spcPts val="0"/>
              </a:spcAft>
              <a:buClr>
                <a:schemeClr val="lt1"/>
              </a:buClr>
              <a:buSzPts val="1700"/>
              <a:buChar char="•"/>
            </a:pPr>
            <a:r>
              <a:rPr lang="en-GB" sz="1700" dirty="0"/>
              <a:t>One of the most widely used method is vision-based motion tracking. </a:t>
            </a:r>
            <a:endParaRPr sz="1700" dirty="0"/>
          </a:p>
        </p:txBody>
      </p:sp>
      <p:sp>
        <p:nvSpPr>
          <p:cNvPr id="462" name="Google Shape;462;p51"/>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3</a:t>
            </a:fld>
            <a:endParaRPr sz="1100"/>
          </a:p>
        </p:txBody>
      </p:sp>
      <p:pic>
        <p:nvPicPr>
          <p:cNvPr id="463" name="Google Shape;463;p51"/>
          <p:cNvPicPr preferRelativeResize="0"/>
          <p:nvPr/>
        </p:nvPicPr>
        <p:blipFill rotWithShape="1">
          <a:blip r:embed="rId5">
            <a:alphaModFix/>
          </a:blip>
          <a:srcRect/>
          <a:stretch/>
        </p:blipFill>
        <p:spPr>
          <a:xfrm>
            <a:off x="4728411" y="1513198"/>
            <a:ext cx="1784125" cy="1784125"/>
          </a:xfrm>
          <a:prstGeom prst="rect">
            <a:avLst/>
          </a:prstGeom>
          <a:noFill/>
          <a:ln>
            <a:noFill/>
          </a:ln>
        </p:spPr>
      </p:pic>
      <p:pic>
        <p:nvPicPr>
          <p:cNvPr id="464" name="Google Shape;464;p51"/>
          <p:cNvPicPr preferRelativeResize="0"/>
          <p:nvPr/>
        </p:nvPicPr>
        <p:blipFill rotWithShape="1">
          <a:blip r:embed="rId6">
            <a:alphaModFix/>
          </a:blip>
          <a:srcRect/>
          <a:stretch/>
        </p:blipFill>
        <p:spPr>
          <a:xfrm>
            <a:off x="6512537" y="1513198"/>
            <a:ext cx="2609827" cy="1784125"/>
          </a:xfrm>
          <a:prstGeom prst="rect">
            <a:avLst/>
          </a:prstGeom>
          <a:noFill/>
          <a:ln>
            <a:noFill/>
          </a:ln>
        </p:spPr>
      </p:pic>
      <p:pic>
        <p:nvPicPr>
          <p:cNvPr id="465" name="Google Shape;465;p51"/>
          <p:cNvPicPr preferRelativeResize="0"/>
          <p:nvPr/>
        </p:nvPicPr>
        <p:blipFill rotWithShape="1">
          <a:blip r:embed="rId7">
            <a:alphaModFix/>
          </a:blip>
          <a:srcRect/>
          <a:stretch/>
        </p:blipFill>
        <p:spPr>
          <a:xfrm>
            <a:off x="7161485" y="3297323"/>
            <a:ext cx="1960878" cy="1026193"/>
          </a:xfrm>
          <a:prstGeom prst="rect">
            <a:avLst/>
          </a:prstGeom>
          <a:noFill/>
          <a:ln>
            <a:noFill/>
          </a:ln>
        </p:spPr>
      </p:pic>
      <p:pic>
        <p:nvPicPr>
          <p:cNvPr id="466" name="Google Shape;466;p51"/>
          <p:cNvPicPr preferRelativeResize="0"/>
          <p:nvPr/>
        </p:nvPicPr>
        <p:blipFill rotWithShape="1">
          <a:blip r:embed="rId8">
            <a:alphaModFix/>
          </a:blip>
          <a:srcRect/>
          <a:stretch/>
        </p:blipFill>
        <p:spPr>
          <a:xfrm>
            <a:off x="4728411" y="3297324"/>
            <a:ext cx="2433074" cy="969047"/>
          </a:xfrm>
          <a:prstGeom prst="rect">
            <a:avLst/>
          </a:prstGeom>
          <a:noFill/>
          <a:ln>
            <a:noFill/>
          </a:ln>
        </p:spPr>
      </p:pic>
      <p:sp>
        <p:nvSpPr>
          <p:cNvPr id="467" name="Google Shape;467;p51"/>
          <p:cNvSpPr txBox="1"/>
          <p:nvPr/>
        </p:nvSpPr>
        <p:spPr>
          <a:xfrm>
            <a:off x="4728398" y="4361750"/>
            <a:ext cx="43941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i="1" dirty="0">
                <a:solidFill>
                  <a:schemeClr val="lt1"/>
                </a:solidFill>
                <a:latin typeface="Trebuchet MS"/>
                <a:ea typeface="Trebuchet MS"/>
                <a:cs typeface="Trebuchet MS"/>
                <a:sym typeface="Trebuchet MS"/>
              </a:rPr>
              <a:t>MoCap Applications</a:t>
            </a:r>
            <a:endParaRPr dirty="0"/>
          </a:p>
        </p:txBody>
      </p:sp>
      <p:pic>
        <p:nvPicPr>
          <p:cNvPr id="2" name="Audio 1">
            <a:hlinkClick r:id="" action="ppaction://media"/>
            <a:extLst>
              <a:ext uri="{FF2B5EF4-FFF2-40B4-BE49-F238E27FC236}">
                <a16:creationId xmlns:a16="http://schemas.microsoft.com/office/drawing/2014/main" id="{1D04957A-CBCA-D940-A6C1-3032404EDD2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210"/>
    </mc:Choice>
    <mc:Fallback xmlns="">
      <p:transition spd="slow" advTm="21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709" name="Google Shape;709;p78"/>
          <p:cNvPicPr preferRelativeResize="0"/>
          <p:nvPr/>
        </p:nvPicPr>
        <p:blipFill>
          <a:blip r:embed="rId3">
            <a:alphaModFix/>
          </a:blip>
          <a:stretch>
            <a:fillRect/>
          </a:stretch>
        </p:blipFill>
        <p:spPr>
          <a:xfrm>
            <a:off x="510250" y="1949700"/>
            <a:ext cx="2911650" cy="2565025"/>
          </a:xfrm>
          <a:prstGeom prst="rect">
            <a:avLst/>
          </a:prstGeom>
          <a:noFill/>
          <a:ln>
            <a:noFill/>
          </a:ln>
        </p:spPr>
      </p:pic>
      <p:pic>
        <p:nvPicPr>
          <p:cNvPr id="711" name="Google Shape;711;p78"/>
          <p:cNvPicPr preferRelativeResize="0"/>
          <p:nvPr/>
        </p:nvPicPr>
        <p:blipFill>
          <a:blip r:embed="rId4">
            <a:alphaModFix/>
          </a:blip>
          <a:stretch>
            <a:fillRect/>
          </a:stretch>
        </p:blipFill>
        <p:spPr>
          <a:xfrm>
            <a:off x="3800600" y="1955863"/>
            <a:ext cx="3200400" cy="2552700"/>
          </a:xfrm>
          <a:prstGeom prst="rect">
            <a:avLst/>
          </a:prstGeom>
          <a:noFill/>
          <a:ln>
            <a:noFill/>
          </a:ln>
        </p:spPr>
      </p:pic>
      <p:sp>
        <p:nvSpPr>
          <p:cNvPr id="712" name="Google Shape;712;p78"/>
          <p:cNvSpPr txBox="1"/>
          <p:nvPr/>
        </p:nvSpPr>
        <p:spPr>
          <a:xfrm>
            <a:off x="5734875" y="4614375"/>
            <a:ext cx="29118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latin typeface="Trebuchet MS"/>
                <a:ea typeface="Trebuchet MS"/>
                <a:cs typeface="Trebuchet MS"/>
                <a:sym typeface="Trebuchet MS"/>
                <a:hlinkClick r:id="rId5"/>
              </a:rPr>
              <a:t>https://youtu.be/zA1tWpJPCAA</a:t>
            </a:r>
            <a:endParaRPr>
              <a:latin typeface="Trebuchet MS"/>
              <a:ea typeface="Trebuchet MS"/>
              <a:cs typeface="Trebuchet MS"/>
              <a:sym typeface="Trebuchet MS"/>
            </a:endParaRPr>
          </a:p>
        </p:txBody>
      </p:sp>
      <p:sp>
        <p:nvSpPr>
          <p:cNvPr id="11" name="Google Shape;689;p76">
            <a:extLst>
              <a:ext uri="{FF2B5EF4-FFF2-40B4-BE49-F238E27FC236}">
                <a16:creationId xmlns:a16="http://schemas.microsoft.com/office/drawing/2014/main" id="{834CCEE6-6069-4302-BEF2-7E94C3B32CD3}"/>
              </a:ext>
            </a:extLst>
          </p:cNvPr>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r>
              <a:rPr lang="en-US" sz="1600" dirty="0">
                <a:latin typeface="Trebuchet MS" panose="020B0603020202020204" pitchFamily="34" charset="0"/>
                <a:cs typeface="Times New Roman" panose="02020603050405020304" pitchFamily="18" charset="0"/>
              </a:rPr>
              <a:t>Experiment:3 Visualization of 3-joint human right-arm motion in Unity 3D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79"/>
          <p:cNvPicPr preferRelativeResize="0"/>
          <p:nvPr/>
        </p:nvPicPr>
        <p:blipFill>
          <a:blip r:embed="rId3">
            <a:alphaModFix/>
          </a:blip>
          <a:stretch>
            <a:fillRect/>
          </a:stretch>
        </p:blipFill>
        <p:spPr>
          <a:xfrm>
            <a:off x="646718" y="1651323"/>
            <a:ext cx="1981200" cy="647700"/>
          </a:xfrm>
          <a:prstGeom prst="rect">
            <a:avLst/>
          </a:prstGeom>
          <a:noFill/>
          <a:ln>
            <a:noFill/>
          </a:ln>
        </p:spPr>
      </p:pic>
      <p:pic>
        <p:nvPicPr>
          <p:cNvPr id="718" name="Google Shape;718;p79"/>
          <p:cNvPicPr preferRelativeResize="0"/>
          <p:nvPr/>
        </p:nvPicPr>
        <p:blipFill>
          <a:blip r:embed="rId4">
            <a:alphaModFix/>
          </a:blip>
          <a:stretch>
            <a:fillRect/>
          </a:stretch>
        </p:blipFill>
        <p:spPr>
          <a:xfrm>
            <a:off x="2867322" y="1651323"/>
            <a:ext cx="3023699" cy="3361735"/>
          </a:xfrm>
          <a:prstGeom prst="rect">
            <a:avLst/>
          </a:prstGeom>
          <a:noFill/>
          <a:ln>
            <a:noFill/>
          </a:ln>
        </p:spPr>
      </p:pic>
      <p:pic>
        <p:nvPicPr>
          <p:cNvPr id="720" name="Google Shape;720;p79"/>
          <p:cNvPicPr preferRelativeResize="0"/>
          <p:nvPr/>
        </p:nvPicPr>
        <p:blipFill>
          <a:blip r:embed="rId5">
            <a:alphaModFix/>
          </a:blip>
          <a:stretch>
            <a:fillRect/>
          </a:stretch>
        </p:blipFill>
        <p:spPr>
          <a:xfrm>
            <a:off x="6130425" y="1653308"/>
            <a:ext cx="2682975" cy="2584175"/>
          </a:xfrm>
          <a:prstGeom prst="rect">
            <a:avLst/>
          </a:prstGeom>
          <a:noFill/>
          <a:ln>
            <a:noFill/>
          </a:ln>
        </p:spPr>
      </p:pic>
      <p:sp>
        <p:nvSpPr>
          <p:cNvPr id="3" name="Title 2">
            <a:extLst>
              <a:ext uri="{FF2B5EF4-FFF2-40B4-BE49-F238E27FC236}">
                <a16:creationId xmlns:a16="http://schemas.microsoft.com/office/drawing/2014/main" id="{54194B54-2E36-4967-88B9-26F27931F9FB}"/>
              </a:ext>
            </a:extLst>
          </p:cNvPr>
          <p:cNvSpPr>
            <a:spLocks noGrp="1"/>
          </p:cNvSpPr>
          <p:nvPr>
            <p:ph type="title"/>
          </p:nvPr>
        </p:nvSpPr>
        <p:spPr/>
        <p:txBody>
          <a:bodyPr/>
          <a:lstStyle/>
          <a:p>
            <a:r>
              <a:rPr lang="en-US" sz="1600" dirty="0">
                <a:latin typeface="Trebuchet MS" panose="020B0603020202020204" pitchFamily="34" charset="0"/>
                <a:cs typeface="Times New Roman" panose="02020603050405020304" pitchFamily="18" charset="0"/>
              </a:rPr>
              <a:t>Experiment 4: Visualization of 16-senor Full human body motion </a:t>
            </a:r>
            <a:r>
              <a:rPr lang="en-US" sz="1600">
                <a:latin typeface="Trebuchet MS" panose="020B0603020202020204" pitchFamily="34" charset="0"/>
                <a:cs typeface="Times New Roman" panose="02020603050405020304" pitchFamily="18" charset="0"/>
              </a:rPr>
              <a:t>in Unity3D</a:t>
            </a:r>
            <a:endParaRPr lang="en-US"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0"/>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a:buClr>
                <a:schemeClr val="dk1"/>
              </a:buClr>
              <a:buSzPts val="1100"/>
            </a:pPr>
            <a:r>
              <a:rPr lang="en-US" sz="1800" dirty="0">
                <a:solidFill>
                  <a:srgbClr val="FFFFFF"/>
                </a:solidFill>
                <a:latin typeface="Trebuchet MS" panose="020B0603020202020204" pitchFamily="34" charset="0"/>
              </a:rPr>
              <a:t>Experiment:4 Visualization of 16-senor</a:t>
            </a:r>
            <a:r>
              <a:rPr lang="en-US" sz="1800" dirty="0">
                <a:solidFill>
                  <a:srgbClr val="FFFFFF"/>
                </a:solidFill>
                <a:uFill>
                  <a:noFill/>
                </a:uFill>
                <a:latin typeface="Trebuchet MS" panose="020B0603020202020204" pitchFamily="34" charset="0"/>
                <a:hlinkClick r:id="rId3"/>
              </a:rPr>
              <a:t> </a:t>
            </a:r>
            <a:br>
              <a:rPr lang="en-US" sz="1800" dirty="0">
                <a:solidFill>
                  <a:srgbClr val="FFFFFF"/>
                </a:solidFill>
                <a:latin typeface="Trebuchet MS" panose="020B0603020202020204" pitchFamily="34" charset="0"/>
              </a:rPr>
            </a:br>
            <a:endParaRPr sz="1800" dirty="0"/>
          </a:p>
        </p:txBody>
      </p:sp>
      <p:sp>
        <p:nvSpPr>
          <p:cNvPr id="727" name="Google Shape;727;p80"/>
          <p:cNvSpPr txBox="1"/>
          <p:nvPr/>
        </p:nvSpPr>
        <p:spPr>
          <a:xfrm>
            <a:off x="510250" y="1255025"/>
            <a:ext cx="7210500" cy="18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1500"/>
              </a:spcAft>
              <a:buNone/>
            </a:pPr>
            <a:r>
              <a:rPr lang="en-GB" sz="1800" i="1" dirty="0">
                <a:solidFill>
                  <a:srgbClr val="FFFFFF"/>
                </a:solidFill>
                <a:latin typeface="Trebuchet MS" panose="020B0603020202020204" pitchFamily="34" charset="0"/>
              </a:rPr>
              <a:t>Full human body motion in Unity 3D.</a:t>
            </a:r>
            <a:r>
              <a:rPr lang="en-GB" sz="1800" dirty="0">
                <a:solidFill>
                  <a:srgbClr val="FFFFFF"/>
                </a:solidFill>
                <a:latin typeface="Trebuchet MS" panose="020B0603020202020204" pitchFamily="34" charset="0"/>
              </a:rPr>
              <a:t> Not 16 joint watch clearly, we have 17. Every where we have to make the change. </a:t>
            </a:r>
            <a:r>
              <a:rPr lang="en-GB" sz="1100" dirty="0">
                <a:solidFill>
                  <a:schemeClr val="dk1"/>
                </a:solidFill>
                <a:latin typeface="Trebuchet MS" panose="020B0603020202020204" pitchFamily="34" charset="0"/>
              </a:rPr>
              <a:t> </a:t>
            </a:r>
            <a:endParaRPr sz="1100" dirty="0">
              <a:solidFill>
                <a:schemeClr val="dk1"/>
              </a:solidFill>
              <a:latin typeface="Trebuchet MS" panose="020B0603020202020204" pitchFamily="34" charset="0"/>
            </a:endParaRPr>
          </a:p>
        </p:txBody>
      </p:sp>
      <p:pic>
        <p:nvPicPr>
          <p:cNvPr id="728" name="Google Shape;728;p80"/>
          <p:cNvPicPr preferRelativeResize="0"/>
          <p:nvPr/>
        </p:nvPicPr>
        <p:blipFill>
          <a:blip r:embed="rId4">
            <a:alphaModFix/>
          </a:blip>
          <a:stretch>
            <a:fillRect/>
          </a:stretch>
        </p:blipFill>
        <p:spPr>
          <a:xfrm>
            <a:off x="574175" y="2755175"/>
            <a:ext cx="4091575" cy="1729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81"/>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endParaRPr/>
          </a:p>
        </p:txBody>
      </p:sp>
      <p:sp>
        <p:nvSpPr>
          <p:cNvPr id="734" name="Google Shape;734;p81"/>
          <p:cNvSpPr txBox="1"/>
          <p:nvPr/>
        </p:nvSpPr>
        <p:spPr>
          <a:xfrm>
            <a:off x="417675" y="1224175"/>
            <a:ext cx="8460000" cy="3106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500"/>
              </a:spcBef>
              <a:spcAft>
                <a:spcPts val="0"/>
              </a:spcAft>
              <a:buClr>
                <a:srgbClr val="FF0000"/>
              </a:buClr>
              <a:buSzPts val="1800"/>
              <a:buAutoNum type="alphaLcParenR"/>
            </a:pPr>
            <a:r>
              <a:rPr lang="en-GB" sz="1800" i="1" dirty="0">
                <a:solidFill>
                  <a:srgbClr val="FF0000"/>
                </a:solidFill>
                <a:latin typeface="Trebuchet MS" panose="020B0603020202020204" pitchFamily="34" charset="0"/>
              </a:rPr>
              <a:t>Processing Raw Data in MATLAB</a:t>
            </a:r>
            <a:endParaRPr sz="1800" i="1" dirty="0">
              <a:solidFill>
                <a:srgbClr val="FF0000"/>
              </a:solidFill>
              <a:latin typeface="Trebuchet MS" panose="020B0603020202020204" pitchFamily="34" charset="0"/>
            </a:endParaRPr>
          </a:p>
          <a:p>
            <a:pPr marL="0" lvl="0" indent="0" algn="just" rtl="0">
              <a:lnSpc>
                <a:spcPct val="115000"/>
              </a:lnSpc>
              <a:spcBef>
                <a:spcPts val="1500"/>
              </a:spcBef>
              <a:spcAft>
                <a:spcPts val="0"/>
              </a:spcAft>
              <a:buNone/>
            </a:pPr>
            <a:r>
              <a:rPr lang="en-GB" sz="1800" dirty="0">
                <a:solidFill>
                  <a:srgbClr val="FFFFFF"/>
                </a:solidFill>
                <a:latin typeface="Trebuchet MS" panose="020B0603020202020204" pitchFamily="34" charset="0"/>
              </a:rPr>
              <a:t>The raw data from the sensors must be processed before proceeding with visualization. Based on analysis of the body part either a single arm or the entire body the sensor inputs are processed using MATLAB. The MATLAB take the Euler angle roll, pitch and yaw and calculates the DCM or the rotation matrix of joints for each packet given. Then the rotation of a joint is mapped. The ENU reference frame is denoted as G.</a:t>
            </a:r>
            <a:endParaRPr sz="1800" dirty="0">
              <a:solidFill>
                <a:srgbClr val="FFFFFF"/>
              </a:solidFill>
              <a:latin typeface="Trebuchet MS" panose="020B0603020202020204" pitchFamily="34" charset="0"/>
            </a:endParaRPr>
          </a:p>
          <a:p>
            <a:pPr marL="0" lvl="0" indent="0" algn="l" rtl="0">
              <a:lnSpc>
                <a:spcPct val="115000"/>
              </a:lnSpc>
              <a:spcBef>
                <a:spcPts val="1500"/>
              </a:spcBef>
              <a:spcAft>
                <a:spcPts val="1500"/>
              </a:spcAft>
              <a:buNone/>
            </a:pPr>
            <a:endParaRPr sz="1800" i="1" dirty="0">
              <a:solidFill>
                <a:srgbClr val="FFFFFF"/>
              </a:solidFill>
              <a:latin typeface="Trebuchet MS" panose="020B0603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2"/>
          <p:cNvSpPr txBox="1">
            <a:spLocks noGrp="1"/>
          </p:cNvSpPr>
          <p:nvPr>
            <p:ph type="title"/>
          </p:nvPr>
        </p:nvSpPr>
        <p:spPr>
          <a:xfrm>
            <a:off x="51024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a:t>Results</a:t>
            </a:r>
            <a:endParaRPr sz="2400"/>
          </a:p>
        </p:txBody>
      </p:sp>
      <p:sp>
        <p:nvSpPr>
          <p:cNvPr id="740" name="Google Shape;740;p82"/>
          <p:cNvSpPr txBox="1">
            <a:spLocks noGrp="1"/>
          </p:cNvSpPr>
          <p:nvPr>
            <p:ph type="body" idx="1"/>
          </p:nvPr>
        </p:nvSpPr>
        <p:spPr>
          <a:xfrm>
            <a:off x="510251" y="1752650"/>
            <a:ext cx="8244000" cy="2699400"/>
          </a:xfrm>
          <a:prstGeom prst="rect">
            <a:avLst/>
          </a:prstGeom>
          <a:noFill/>
          <a:ln>
            <a:noFill/>
          </a:ln>
        </p:spPr>
        <p:txBody>
          <a:bodyPr spcFirstLastPara="1" wrap="square" lIns="68575" tIns="34275" rIns="68575" bIns="34275" anchor="t" anchorCtr="0">
            <a:noAutofit/>
          </a:bodyPr>
          <a:lstStyle/>
          <a:p>
            <a:pPr marL="0" lvl="0" indent="0" algn="just" rtl="0">
              <a:lnSpc>
                <a:spcPct val="115000"/>
              </a:lnSpc>
              <a:spcBef>
                <a:spcPts val="1500"/>
              </a:spcBef>
              <a:spcAft>
                <a:spcPts val="0"/>
              </a:spcAft>
              <a:buClr>
                <a:schemeClr val="dk1"/>
              </a:buClr>
              <a:buSzPts val="1100"/>
              <a:buFont typeface="Arial"/>
              <a:buNone/>
            </a:pPr>
            <a:r>
              <a:rPr lang="en-GB" sz="1400" u="sng">
                <a:solidFill>
                  <a:srgbClr val="FFFFFF"/>
                </a:solidFill>
                <a:latin typeface="Arial"/>
                <a:ea typeface="Arial"/>
                <a:cs typeface="Arial"/>
                <a:sym typeface="Arial"/>
                <a:hlinkClick r:id="rId3"/>
              </a:rPr>
              <a:t>https://drive.google.com/drive/folders/18R9MUnMy_8ZOVPhlEFFycdllivCU04Av</a:t>
            </a:r>
            <a:r>
              <a:rPr lang="en-GB"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marL="0" lvl="0" indent="0" algn="just" rtl="0">
              <a:lnSpc>
                <a:spcPct val="115000"/>
              </a:lnSpc>
              <a:spcBef>
                <a:spcPts val="1500"/>
              </a:spcBef>
              <a:spcAft>
                <a:spcPts val="0"/>
              </a:spcAft>
              <a:buClr>
                <a:schemeClr val="dk1"/>
              </a:buClr>
              <a:buSzPts val="1100"/>
              <a:buFont typeface="Arial"/>
              <a:buNone/>
            </a:pPr>
            <a:r>
              <a:rPr lang="en-GB" sz="1400">
                <a:solidFill>
                  <a:srgbClr val="FFFFFF"/>
                </a:solidFill>
                <a:latin typeface="Arial"/>
                <a:ea typeface="Arial"/>
                <a:cs typeface="Arial"/>
                <a:sym typeface="Arial"/>
              </a:rPr>
              <a:t>YouTube Video Link:</a:t>
            </a:r>
            <a:endParaRPr sz="1400">
              <a:solidFill>
                <a:srgbClr val="FFFFFF"/>
              </a:solidFill>
              <a:latin typeface="Arial"/>
              <a:ea typeface="Arial"/>
              <a:cs typeface="Arial"/>
              <a:sym typeface="Arial"/>
            </a:endParaRPr>
          </a:p>
          <a:p>
            <a:pPr marL="0" lvl="0" indent="0" algn="just" rtl="0">
              <a:lnSpc>
                <a:spcPct val="115000"/>
              </a:lnSpc>
              <a:spcBef>
                <a:spcPts val="1500"/>
              </a:spcBef>
              <a:spcAft>
                <a:spcPts val="0"/>
              </a:spcAft>
              <a:buClr>
                <a:schemeClr val="dk1"/>
              </a:buClr>
              <a:buSzPts val="1100"/>
              <a:buFont typeface="Arial"/>
              <a:buNone/>
            </a:pPr>
            <a:r>
              <a:rPr lang="en-GB" sz="1400" i="1">
                <a:solidFill>
                  <a:srgbClr val="FFFFFF"/>
                </a:solidFill>
                <a:latin typeface="Arial"/>
                <a:ea typeface="Arial"/>
                <a:cs typeface="Arial"/>
                <a:sym typeface="Arial"/>
              </a:rPr>
              <a:t>Visualization of 3-joint human right arm motion in Unity 3D: </a:t>
            </a:r>
            <a:r>
              <a:rPr lang="en-GB" sz="1400" u="sng">
                <a:solidFill>
                  <a:srgbClr val="FFFFFF"/>
                </a:solidFill>
                <a:latin typeface="Arial"/>
                <a:ea typeface="Arial"/>
                <a:cs typeface="Arial"/>
                <a:sym typeface="Arial"/>
                <a:hlinkClick r:id="rId4"/>
              </a:rPr>
              <a:t>https://youtu.be/zA1tWpJPCAA</a:t>
            </a:r>
            <a:endParaRPr sz="1400">
              <a:solidFill>
                <a:srgbClr val="FFFFFF"/>
              </a:solidFill>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r>
              <a:rPr lang="en-GB" sz="1400">
                <a:solidFill>
                  <a:srgbClr val="FFFFFF"/>
                </a:solidFill>
                <a:latin typeface="Arial"/>
                <a:ea typeface="Arial"/>
                <a:cs typeface="Arial"/>
                <a:sym typeface="Arial"/>
              </a:rPr>
              <a:t>Single Sensor Elementary rotation using Euler Rotations in Unity 3D: </a:t>
            </a:r>
            <a:r>
              <a:rPr lang="en-GB" sz="1400" u="sng">
                <a:solidFill>
                  <a:srgbClr val="FFFFFF"/>
                </a:solidFill>
                <a:latin typeface="Arial"/>
                <a:ea typeface="Arial"/>
                <a:cs typeface="Arial"/>
                <a:sym typeface="Arial"/>
                <a:hlinkClick r:id="rId5"/>
              </a:rPr>
              <a:t>https://youtu.be/7psPbk4-_Xo</a:t>
            </a:r>
            <a:endParaRPr sz="1400">
              <a:solidFill>
                <a:srgbClr val="FFFFFF"/>
              </a:solidFill>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r>
              <a:rPr lang="en-GB" sz="1400">
                <a:solidFill>
                  <a:srgbClr val="FFFFFF"/>
                </a:solidFill>
                <a:latin typeface="Arial"/>
                <a:ea typeface="Arial"/>
                <a:cs typeface="Arial"/>
                <a:sym typeface="Arial"/>
              </a:rPr>
              <a:t>Gimbal Lock Problem using Unity 3D: </a:t>
            </a:r>
            <a:r>
              <a:rPr lang="en-GB" sz="1400" u="sng">
                <a:solidFill>
                  <a:srgbClr val="FFFFFF"/>
                </a:solidFill>
                <a:latin typeface="Arial"/>
                <a:ea typeface="Arial"/>
                <a:cs typeface="Arial"/>
                <a:sym typeface="Arial"/>
                <a:hlinkClick r:id="rId6"/>
              </a:rPr>
              <a:t>https://youtu.be/AvYjiupEAEc</a:t>
            </a:r>
            <a:endParaRPr sz="1400" u="sng">
              <a:solidFill>
                <a:srgbClr val="FFFFFF"/>
              </a:solidFill>
              <a:latin typeface="Arial"/>
              <a:ea typeface="Arial"/>
              <a:cs typeface="Arial"/>
              <a:sym typeface="Arial"/>
            </a:endParaRPr>
          </a:p>
          <a:p>
            <a:pPr marL="177800" lvl="0" indent="-63500" algn="l" rtl="0">
              <a:lnSpc>
                <a:spcPct val="90000"/>
              </a:lnSpc>
              <a:spcBef>
                <a:spcPts val="1500"/>
              </a:spcBef>
              <a:spcAft>
                <a:spcPts val="0"/>
              </a:spcAft>
              <a:buClr>
                <a:schemeClr val="lt1"/>
              </a:buClr>
              <a:buSzPts val="1800"/>
              <a:buNone/>
            </a:pPr>
            <a:endParaRPr sz="1100"/>
          </a:p>
        </p:txBody>
      </p:sp>
      <p:sp>
        <p:nvSpPr>
          <p:cNvPr id="741" name="Google Shape;741;p82"/>
          <p:cNvSpPr txBox="1">
            <a:spLocks noGrp="1"/>
          </p:cNvSpPr>
          <p:nvPr>
            <p:ph type="sldNum" idx="12"/>
          </p:nvPr>
        </p:nvSpPr>
        <p:spPr>
          <a:xfrm>
            <a:off x="8047091" y="564920"/>
            <a:ext cx="865500" cy="8181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34</a:t>
            </a:fld>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3"/>
          <p:cNvSpPr txBox="1">
            <a:spLocks noGrp="1"/>
          </p:cNvSpPr>
          <p:nvPr>
            <p:ph type="title"/>
          </p:nvPr>
        </p:nvSpPr>
        <p:spPr>
          <a:xfrm>
            <a:off x="481666" y="300360"/>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dirty="0"/>
              <a:t>Conclusion</a:t>
            </a:r>
            <a:endParaRPr sz="2400" dirty="0"/>
          </a:p>
        </p:txBody>
      </p:sp>
      <p:sp>
        <p:nvSpPr>
          <p:cNvPr id="748" name="Google Shape;748;p83"/>
          <p:cNvSpPr txBox="1">
            <a:spLocks noGrp="1"/>
          </p:cNvSpPr>
          <p:nvPr>
            <p:ph type="body" idx="1"/>
          </p:nvPr>
        </p:nvSpPr>
        <p:spPr>
          <a:xfrm>
            <a:off x="223650" y="1606687"/>
            <a:ext cx="8696700" cy="3873000"/>
          </a:xfrm>
          <a:prstGeom prst="rect">
            <a:avLst/>
          </a:prstGeom>
          <a:noFill/>
          <a:ln>
            <a:noFill/>
          </a:ln>
        </p:spPr>
        <p:txBody>
          <a:bodyPr spcFirstLastPara="1" wrap="square" lIns="68575" tIns="34275" rIns="68575" bIns="34275" anchor="t" anchorCtr="0">
            <a:noAutofit/>
          </a:bodyPr>
          <a:lstStyle/>
          <a:p>
            <a:pPr marL="177800" lvl="0" indent="-114300" algn="l" rtl="0">
              <a:spcBef>
                <a:spcPts val="0"/>
              </a:spcBef>
              <a:spcAft>
                <a:spcPts val="0"/>
              </a:spcAft>
              <a:buClr>
                <a:schemeClr val="lt1"/>
              </a:buClr>
              <a:buSzPts val="1100"/>
              <a:buNone/>
            </a:pPr>
            <a:endParaRPr sz="1400" dirty="0">
              <a:solidFill>
                <a:srgbClr val="FFFFFF"/>
              </a:solidFill>
              <a:latin typeface="Trebuchet MS" panose="020B0603020202020204" pitchFamily="34" charset="0"/>
              <a:ea typeface="Times New Roman"/>
              <a:cs typeface="Times New Roman"/>
              <a:sym typeface="Times New Roman"/>
            </a:endParaRPr>
          </a:p>
          <a:p>
            <a:pPr marL="177800" lvl="0" indent="-114300" algn="l" rtl="0">
              <a:lnSpc>
                <a:spcPct val="90000"/>
              </a:lnSpc>
              <a:spcBef>
                <a:spcPts val="0"/>
              </a:spcBef>
              <a:spcAft>
                <a:spcPts val="0"/>
              </a:spcAft>
              <a:buClr>
                <a:schemeClr val="lt1"/>
              </a:buClr>
              <a:buSzPts val="1100"/>
              <a:buNone/>
            </a:pPr>
            <a:r>
              <a:rPr lang="en-GB" sz="1400" dirty="0">
                <a:solidFill>
                  <a:srgbClr val="FFFFFF"/>
                </a:solidFill>
                <a:latin typeface="Trebuchet MS" panose="020B0603020202020204" pitchFamily="34" charset="0"/>
                <a:ea typeface="Arial"/>
                <a:cs typeface="Arial"/>
                <a:sym typeface="Arial"/>
              </a:rPr>
              <a:t>A novel low-cost and viable system for quick human motion analysis of MEMS based MoCap system’s data is proposed. The system is unique in its purpose.</a:t>
            </a:r>
            <a:endParaRPr sz="1400" dirty="0">
              <a:solidFill>
                <a:srgbClr val="FFFFFF"/>
              </a:solidFill>
              <a:latin typeface="Trebuchet MS" panose="020B0603020202020204" pitchFamily="34" charset="0"/>
              <a:ea typeface="Arial"/>
              <a:cs typeface="Arial"/>
              <a:sym typeface="Arial"/>
            </a:endParaRPr>
          </a:p>
          <a:p>
            <a:pPr marL="177800" lvl="0" indent="-114300" algn="l" rtl="0">
              <a:lnSpc>
                <a:spcPct val="90000"/>
              </a:lnSpc>
              <a:spcBef>
                <a:spcPts val="0"/>
              </a:spcBef>
              <a:spcAft>
                <a:spcPts val="0"/>
              </a:spcAft>
              <a:buClr>
                <a:schemeClr val="lt1"/>
              </a:buClr>
              <a:buSzPts val="1100"/>
              <a:buNone/>
            </a:pPr>
            <a:endParaRPr sz="1400" dirty="0">
              <a:solidFill>
                <a:srgbClr val="FFFFFF"/>
              </a:solidFill>
              <a:latin typeface="Trebuchet MS" panose="020B0603020202020204" pitchFamily="34" charset="0"/>
              <a:ea typeface="Arial"/>
              <a:cs typeface="Arial"/>
              <a:sym typeface="Arial"/>
            </a:endParaRPr>
          </a:p>
          <a:p>
            <a:pPr marL="177800" lvl="0" indent="-114300" algn="l" rtl="0">
              <a:lnSpc>
                <a:spcPct val="90000"/>
              </a:lnSpc>
              <a:spcBef>
                <a:spcPts val="0"/>
              </a:spcBef>
              <a:spcAft>
                <a:spcPts val="0"/>
              </a:spcAft>
              <a:buClr>
                <a:schemeClr val="lt1"/>
              </a:buClr>
              <a:buSzPts val="1100"/>
              <a:buNone/>
            </a:pPr>
            <a:r>
              <a:rPr lang="en-GB" sz="1400" dirty="0">
                <a:solidFill>
                  <a:srgbClr val="FFFFFF"/>
                </a:solidFill>
                <a:latin typeface="Trebuchet MS" panose="020B0603020202020204" pitchFamily="34" charset="0"/>
                <a:ea typeface="Arial"/>
                <a:cs typeface="Arial"/>
                <a:sym typeface="Arial"/>
              </a:rPr>
              <a:t>The sensor data was successfully transformed from the common ENU reference frames to sensor data referencing other sensors using the carefully defined hip originating parent-child hierarchy.</a:t>
            </a:r>
            <a:endParaRPr sz="1400" dirty="0">
              <a:solidFill>
                <a:srgbClr val="FFFFFF"/>
              </a:solidFill>
              <a:latin typeface="Trebuchet MS" panose="020B0603020202020204" pitchFamily="34" charset="0"/>
              <a:ea typeface="Arial"/>
              <a:cs typeface="Arial"/>
              <a:sym typeface="Arial"/>
            </a:endParaRPr>
          </a:p>
          <a:p>
            <a:pPr marL="0" lvl="0" indent="127000" algn="just" rtl="0">
              <a:lnSpc>
                <a:spcPct val="115000"/>
              </a:lnSpc>
              <a:spcBef>
                <a:spcPts val="1500"/>
              </a:spcBef>
              <a:spcAft>
                <a:spcPts val="0"/>
              </a:spcAft>
              <a:buClr>
                <a:schemeClr val="dk1"/>
              </a:buClr>
              <a:buSzPts val="1100"/>
              <a:buNone/>
            </a:pPr>
            <a:r>
              <a:rPr lang="en-GB" sz="1400" dirty="0">
                <a:solidFill>
                  <a:srgbClr val="FFFFFF"/>
                </a:solidFill>
                <a:latin typeface="Trebuchet MS" panose="020B0603020202020204" pitchFamily="34" charset="0"/>
                <a:ea typeface="Arial"/>
                <a:cs typeface="Arial"/>
                <a:sym typeface="Arial"/>
              </a:rPr>
              <a:t>MATLAB was another alternative that was explored and abandoned, as it did not meet our simplicity objective. Finally, Unity3D with its accurate physics engine proved to be the best choice.</a:t>
            </a:r>
            <a:endParaRPr sz="1400" dirty="0">
              <a:solidFill>
                <a:srgbClr val="FFFFFF"/>
              </a:solidFill>
              <a:latin typeface="Trebuchet MS" panose="020B0603020202020204" pitchFamily="34" charset="0"/>
              <a:ea typeface="Arial"/>
              <a:cs typeface="Arial"/>
              <a:sym typeface="Arial"/>
            </a:endParaRPr>
          </a:p>
          <a:p>
            <a:pPr marL="177800" lvl="0" indent="-114300" algn="l" rtl="0">
              <a:lnSpc>
                <a:spcPct val="90000"/>
              </a:lnSpc>
              <a:spcBef>
                <a:spcPts val="1500"/>
              </a:spcBef>
              <a:spcAft>
                <a:spcPts val="0"/>
              </a:spcAft>
              <a:buClr>
                <a:schemeClr val="lt1"/>
              </a:buClr>
              <a:buSzPts val="1100"/>
              <a:buNone/>
            </a:pPr>
            <a:r>
              <a:rPr lang="en-GB" sz="1400" dirty="0">
                <a:solidFill>
                  <a:srgbClr val="FFFFFF"/>
                </a:solidFill>
                <a:latin typeface="Trebuchet MS" panose="020B0603020202020204" pitchFamily="34" charset="0"/>
                <a:ea typeface="Arial"/>
                <a:cs typeface="Arial"/>
                <a:sym typeface="Arial"/>
              </a:rPr>
              <a:t>The right-arm motion with 3 joints experimentally verified the designed system. It is proved that this low-cost and computationally simple system helps visualize captured motion with good consistency. In the future, the implementation can be easily scaled to demo all 16-joints for low-cost and simple analytical applications </a:t>
            </a:r>
            <a:endParaRPr sz="1400" dirty="0">
              <a:solidFill>
                <a:srgbClr val="FFFFFF"/>
              </a:solidFill>
              <a:latin typeface="Trebuchet MS" panose="020B0603020202020204" pitchFamily="34" charset="0"/>
              <a:ea typeface="Arial"/>
              <a:cs typeface="Arial"/>
              <a:sym typeface="Arial"/>
            </a:endParaRPr>
          </a:p>
          <a:p>
            <a:pPr marL="177800" lvl="0" indent="-114300" algn="l" rtl="0">
              <a:lnSpc>
                <a:spcPct val="90000"/>
              </a:lnSpc>
              <a:spcBef>
                <a:spcPts val="0"/>
              </a:spcBef>
              <a:spcAft>
                <a:spcPts val="0"/>
              </a:spcAft>
              <a:buClr>
                <a:schemeClr val="lt1"/>
              </a:buClr>
              <a:buSzPts val="1100"/>
              <a:buNone/>
            </a:pPr>
            <a:endParaRPr sz="1400" dirty="0">
              <a:solidFill>
                <a:srgbClr val="FFFFFF"/>
              </a:solidFill>
              <a:latin typeface="Trebuchet MS" panose="020B0603020202020204" pitchFamily="34" charset="0"/>
              <a:ea typeface="Times New Roman"/>
              <a:cs typeface="Times New Roman"/>
              <a:sym typeface="Times New Roman"/>
            </a:endParaRPr>
          </a:p>
        </p:txBody>
      </p:sp>
      <p:sp>
        <p:nvSpPr>
          <p:cNvPr id="749" name="Google Shape;749;p83"/>
          <p:cNvSpPr txBox="1">
            <a:spLocks noGrp="1"/>
          </p:cNvSpPr>
          <p:nvPr>
            <p:ph type="sldNum" idx="12"/>
          </p:nvPr>
        </p:nvSpPr>
        <p:spPr>
          <a:xfrm>
            <a:off x="7950148" y="292972"/>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35</a:t>
            </a:fld>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4"/>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755" name="Google Shape;755;p84"/>
          <p:cNvSpPr txBox="1"/>
          <p:nvPr/>
        </p:nvSpPr>
        <p:spPr>
          <a:xfrm>
            <a:off x="510250" y="1183000"/>
            <a:ext cx="80385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400"/>
              </a:spcBef>
              <a:spcAft>
                <a:spcPts val="400"/>
              </a:spcAft>
              <a:buNone/>
            </a:pPr>
            <a:r>
              <a:rPr lang="en-GB" sz="1800" b="1" dirty="0">
                <a:solidFill>
                  <a:srgbClr val="FFFFFF"/>
                </a:solidFill>
                <a:latin typeface="Trebuchet MS" panose="020B0603020202020204" pitchFamily="34" charset="0"/>
              </a:rPr>
              <a:t>From the resultant rotation matrix of every joint the Euler angles defining the joints rotation in x, y and z axis is calculated. Now, the resultant joint orientations are given w.r.t the parent-child relationship mapping the rotation to next immediate parent in the skeleton. The processed data for every packet is fed as frames to visualization software.</a:t>
            </a:r>
            <a:endParaRPr sz="1800" b="1" dirty="0">
              <a:solidFill>
                <a:srgbClr val="FFFFFF"/>
              </a:solidFill>
              <a:latin typeface="Trebuchet MS" panose="020B0603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5"/>
          <p:cNvSpPr txBox="1">
            <a:spLocks noGrp="1"/>
          </p:cNvSpPr>
          <p:nvPr>
            <p:ph type="title"/>
          </p:nvPr>
        </p:nvSpPr>
        <p:spPr>
          <a:xfrm>
            <a:off x="510300" y="1375528"/>
            <a:ext cx="7210500" cy="1356900"/>
          </a:xfrm>
          <a:prstGeom prst="rect">
            <a:avLst/>
          </a:prstGeom>
          <a:noFill/>
          <a:ln>
            <a:noFill/>
          </a:ln>
        </p:spPr>
        <p:txBody>
          <a:bodyPr spcFirstLastPara="1" wrap="square" lIns="68575" tIns="34275" rIns="68575" bIns="34275" anchor="ctr" anchorCtr="0">
            <a:noAutofit/>
          </a:bodyPr>
          <a:lstStyle/>
          <a:p>
            <a:pPr marL="0" lvl="0" indent="0" algn="just" rtl="0">
              <a:lnSpc>
                <a:spcPct val="100000"/>
              </a:lnSpc>
              <a:spcBef>
                <a:spcPts val="0"/>
              </a:spcBef>
              <a:spcAft>
                <a:spcPts val="0"/>
              </a:spcAft>
              <a:buClr>
                <a:schemeClr val="dk1"/>
              </a:buClr>
              <a:buSzPts val="1100"/>
              <a:buFont typeface="Arial"/>
              <a:buNone/>
            </a:pPr>
            <a:r>
              <a:rPr lang="en-GB" sz="3000" dirty="0">
                <a:solidFill>
                  <a:srgbClr val="FFFFFF"/>
                </a:solidFill>
                <a:latin typeface="Trebuchet MS" panose="020B0603020202020204" pitchFamily="34" charset="0"/>
                <a:ea typeface="Times New Roman"/>
                <a:cs typeface="Times New Roman"/>
                <a:sym typeface="Times New Roman"/>
              </a:rPr>
              <a:t>We implement joint coordinate position control: directly input the given value of joint displacement.</a:t>
            </a:r>
            <a:endParaRPr sz="3000" dirty="0">
              <a:solidFill>
                <a:srgbClr val="FFFFFF"/>
              </a:solidFill>
              <a:latin typeface="Trebuchet MS" panose="020B0603020202020204" pitchFamily="34" charset="0"/>
            </a:endParaRPr>
          </a:p>
        </p:txBody>
      </p:sp>
      <p:sp>
        <p:nvSpPr>
          <p:cNvPr id="761" name="Google Shape;761;p85"/>
          <p:cNvSpPr txBox="1">
            <a:spLocks noGrp="1"/>
          </p:cNvSpPr>
          <p:nvPr>
            <p:ph type="title"/>
          </p:nvPr>
        </p:nvSpPr>
        <p:spPr>
          <a:xfrm>
            <a:off x="51029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1400" dirty="0"/>
              <a:t>Appendix</a:t>
            </a:r>
            <a:endParaRPr sz="1400" dirty="0"/>
          </a:p>
        </p:txBody>
      </p:sp>
      <p:sp>
        <p:nvSpPr>
          <p:cNvPr id="762" name="Google Shape;762;p85"/>
          <p:cNvSpPr txBox="1">
            <a:spLocks noGrp="1"/>
          </p:cNvSpPr>
          <p:nvPr>
            <p:ph type="sldNum" idx="12"/>
          </p:nvPr>
        </p:nvSpPr>
        <p:spPr>
          <a:xfrm>
            <a:off x="8047091" y="2152421"/>
            <a:ext cx="865500" cy="8181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1100"/>
              <a:t>22</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9" name="Google Shape;769;p86"/>
          <p:cNvSpPr txBox="1">
            <a:spLocks noGrp="1"/>
          </p:cNvSpPr>
          <p:nvPr>
            <p:ph type="sldNum" idx="12"/>
          </p:nvPr>
        </p:nvSpPr>
        <p:spPr>
          <a:xfrm>
            <a:off x="8047091" y="2152421"/>
            <a:ext cx="865500" cy="8181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38</a:t>
            </a:fld>
            <a:endParaRPr sz="1100"/>
          </a:p>
        </p:txBody>
      </p:sp>
      <p:pic>
        <p:nvPicPr>
          <p:cNvPr id="770" name="Google Shape;770;p86"/>
          <p:cNvPicPr preferRelativeResize="0"/>
          <p:nvPr/>
        </p:nvPicPr>
        <p:blipFill>
          <a:blip r:embed="rId3">
            <a:alphaModFix/>
          </a:blip>
          <a:stretch>
            <a:fillRect/>
          </a:stretch>
        </p:blipFill>
        <p:spPr>
          <a:xfrm>
            <a:off x="3289275" y="564925"/>
            <a:ext cx="2846225" cy="4147700"/>
          </a:xfrm>
          <a:prstGeom prst="rect">
            <a:avLst/>
          </a:prstGeom>
          <a:noFill/>
          <a:ln>
            <a:noFill/>
          </a:ln>
        </p:spPr>
      </p:pic>
      <p:sp>
        <p:nvSpPr>
          <p:cNvPr id="771" name="Google Shape;771;p86"/>
          <p:cNvSpPr txBox="1">
            <a:spLocks noGrp="1"/>
          </p:cNvSpPr>
          <p:nvPr>
            <p:ph type="title"/>
          </p:nvPr>
        </p:nvSpPr>
        <p:spPr>
          <a:xfrm>
            <a:off x="51029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700"/>
              <a:buFont typeface="Trebuchet MS"/>
              <a:buNone/>
            </a:pPr>
            <a:r>
              <a:rPr lang="en-GB" sz="1400" dirty="0"/>
              <a:t>Appendix</a:t>
            </a:r>
            <a:endParaRPr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87"/>
          <p:cNvSpPr txBox="1">
            <a:spLocks noGrp="1"/>
          </p:cNvSpPr>
          <p:nvPr>
            <p:ph type="sldNum" idx="12"/>
          </p:nvPr>
        </p:nvSpPr>
        <p:spPr>
          <a:xfrm>
            <a:off x="8047091" y="564920"/>
            <a:ext cx="865500" cy="8181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39</a:t>
            </a:fld>
            <a:endParaRPr sz="1100"/>
          </a:p>
        </p:txBody>
      </p:sp>
      <p:sp>
        <p:nvSpPr>
          <p:cNvPr id="777" name="Google Shape;777;p87"/>
          <p:cNvSpPr txBox="1">
            <a:spLocks noGrp="1"/>
          </p:cNvSpPr>
          <p:nvPr>
            <p:ph type="title"/>
          </p:nvPr>
        </p:nvSpPr>
        <p:spPr>
          <a:xfrm>
            <a:off x="51029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700"/>
              <a:buFont typeface="Trebuchet MS"/>
              <a:buNone/>
            </a:pPr>
            <a:r>
              <a:rPr lang="en-GB" sz="1400" dirty="0"/>
              <a:t>Appendix</a:t>
            </a:r>
            <a:endParaRPr sz="1400" dirty="0"/>
          </a:p>
        </p:txBody>
      </p:sp>
      <p:pic>
        <p:nvPicPr>
          <p:cNvPr id="778" name="Google Shape;778;p87"/>
          <p:cNvPicPr preferRelativeResize="0"/>
          <p:nvPr/>
        </p:nvPicPr>
        <p:blipFill>
          <a:blip r:embed="rId3">
            <a:alphaModFix/>
          </a:blip>
          <a:stretch>
            <a:fillRect/>
          </a:stretch>
        </p:blipFill>
        <p:spPr>
          <a:xfrm>
            <a:off x="855900" y="1258626"/>
            <a:ext cx="6153075" cy="2962600"/>
          </a:xfrm>
          <a:prstGeom prst="rect">
            <a:avLst/>
          </a:prstGeom>
          <a:noFill/>
          <a:ln>
            <a:noFill/>
          </a:ln>
        </p:spPr>
      </p:pic>
      <p:sp>
        <p:nvSpPr>
          <p:cNvPr id="779" name="Google Shape;779;p87"/>
          <p:cNvSpPr/>
          <p:nvPr/>
        </p:nvSpPr>
        <p:spPr>
          <a:xfrm rot="5400000">
            <a:off x="2318200" y="3575375"/>
            <a:ext cx="922500" cy="991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7"/>
          <p:cNvSpPr txBox="1"/>
          <p:nvPr/>
        </p:nvSpPr>
        <p:spPr>
          <a:xfrm>
            <a:off x="972550" y="3889550"/>
            <a:ext cx="1311000" cy="1078500"/>
          </a:xfrm>
          <a:prstGeom prst="rect">
            <a:avLst/>
          </a:prstGeom>
          <a:solidFill>
            <a:srgbClr val="FFFFFF"/>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2400">
                <a:solidFill>
                  <a:schemeClr val="dk1"/>
                </a:solidFill>
                <a:latin typeface="Times New Roman"/>
                <a:ea typeface="Times New Roman"/>
                <a:cs typeface="Times New Roman"/>
                <a:sym typeface="Times New Roman"/>
              </a:rPr>
              <a:t>motion activat</a:t>
            </a:r>
            <a:r>
              <a:rPr lang="en-GB" sz="1800">
                <a:solidFill>
                  <a:schemeClr val="dk1"/>
                </a:solidFill>
                <a:latin typeface="Times New Roman"/>
                <a:ea typeface="Times New Roman"/>
                <a:cs typeface="Times New Roman"/>
                <a:sym typeface="Times New Roman"/>
              </a:rPr>
              <a:t>OR</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2"/>
          <p:cNvSpPr txBox="1">
            <a:spLocks noGrp="1"/>
          </p:cNvSpPr>
          <p:nvPr>
            <p:ph type="title"/>
          </p:nvPr>
        </p:nvSpPr>
        <p:spPr>
          <a:xfrm>
            <a:off x="310133" y="456114"/>
            <a:ext cx="7210500" cy="810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dirty="0"/>
              <a:t>Problems with Existing MoCap System</a:t>
            </a:r>
            <a:endParaRPr sz="2400" dirty="0"/>
          </a:p>
        </p:txBody>
      </p:sp>
      <p:sp>
        <p:nvSpPr>
          <p:cNvPr id="474" name="Google Shape;474;p52"/>
          <p:cNvSpPr txBox="1">
            <a:spLocks noGrp="1"/>
          </p:cNvSpPr>
          <p:nvPr>
            <p:ph type="body" idx="1"/>
          </p:nvPr>
        </p:nvSpPr>
        <p:spPr>
          <a:xfrm>
            <a:off x="180475" y="1708843"/>
            <a:ext cx="4446706" cy="3095443"/>
          </a:xfrm>
          <a:prstGeom prst="rect">
            <a:avLst/>
          </a:prstGeom>
          <a:noFill/>
          <a:ln>
            <a:noFill/>
          </a:ln>
        </p:spPr>
        <p:txBody>
          <a:bodyPr spcFirstLastPara="1" wrap="square" lIns="68575" tIns="34275" rIns="68575" bIns="34275" anchor="t" anchorCtr="0">
            <a:noAutofit/>
          </a:bodyPr>
          <a:lstStyle/>
          <a:p>
            <a:pPr marL="177800" lvl="0" indent="-177800" algn="l" rtl="0">
              <a:lnSpc>
                <a:spcPct val="80000"/>
              </a:lnSpc>
              <a:spcBef>
                <a:spcPts val="0"/>
              </a:spcBef>
              <a:spcAft>
                <a:spcPts val="0"/>
              </a:spcAft>
              <a:buClr>
                <a:schemeClr val="lt1"/>
              </a:buClr>
              <a:buSzPts val="1600"/>
              <a:buChar char="•"/>
            </a:pPr>
            <a:r>
              <a:rPr lang="en-GB" sz="1600" dirty="0"/>
              <a:t>Vision-based systems have many limitations.</a:t>
            </a:r>
            <a:endParaRPr sz="1600" dirty="0"/>
          </a:p>
          <a:p>
            <a:pPr marL="177800" lvl="0" indent="-177800" algn="l" rtl="0">
              <a:lnSpc>
                <a:spcPct val="80000"/>
              </a:lnSpc>
              <a:spcBef>
                <a:spcPts val="800"/>
              </a:spcBef>
              <a:spcAft>
                <a:spcPts val="0"/>
              </a:spcAft>
              <a:buClr>
                <a:schemeClr val="lt1"/>
              </a:buClr>
              <a:buSzPts val="1600"/>
              <a:buChar char="•"/>
            </a:pPr>
            <a:r>
              <a:rPr lang="en-GB" sz="1600" dirty="0"/>
              <a:t>Lab-like environment with a wide open-area is required for recording measurements. </a:t>
            </a:r>
            <a:endParaRPr sz="1600" dirty="0"/>
          </a:p>
          <a:p>
            <a:pPr marL="177800" lvl="0" indent="-177800" algn="l" rtl="0">
              <a:lnSpc>
                <a:spcPct val="80000"/>
              </a:lnSpc>
              <a:spcBef>
                <a:spcPts val="800"/>
              </a:spcBef>
              <a:spcAft>
                <a:spcPts val="0"/>
              </a:spcAft>
              <a:buClr>
                <a:schemeClr val="lt1"/>
              </a:buClr>
              <a:buSzPts val="1600"/>
              <a:buChar char="•"/>
            </a:pPr>
            <a:r>
              <a:rPr lang="en-GB" sz="1600" dirty="0"/>
              <a:t>Heavy and expensive equipment and their placement, specially the cameras, need to be well-planned due to their sensitivity to environmental conditions like lighting. </a:t>
            </a:r>
            <a:endParaRPr sz="1600" dirty="0"/>
          </a:p>
          <a:p>
            <a:pPr marL="177800" lvl="0" indent="-177800" algn="l" rtl="0">
              <a:lnSpc>
                <a:spcPct val="80000"/>
              </a:lnSpc>
              <a:spcBef>
                <a:spcPts val="800"/>
              </a:spcBef>
              <a:spcAft>
                <a:spcPts val="0"/>
              </a:spcAft>
              <a:buClr>
                <a:schemeClr val="lt1"/>
              </a:buClr>
              <a:buSzPts val="1600"/>
              <a:buChar char="•"/>
            </a:pPr>
            <a:r>
              <a:rPr lang="en-GB" sz="1600" dirty="0"/>
              <a:t>Markers are susceptible to occlusion due to high-mobility. </a:t>
            </a:r>
            <a:endParaRPr sz="1600" dirty="0"/>
          </a:p>
          <a:p>
            <a:pPr marL="177800" lvl="0" indent="-177800" algn="l" rtl="0">
              <a:lnSpc>
                <a:spcPct val="80000"/>
              </a:lnSpc>
              <a:spcBef>
                <a:spcPts val="800"/>
              </a:spcBef>
              <a:spcAft>
                <a:spcPts val="0"/>
              </a:spcAft>
              <a:buClr>
                <a:schemeClr val="lt1"/>
              </a:buClr>
              <a:buSzPts val="1600"/>
              <a:buChar char="•"/>
            </a:pPr>
            <a:r>
              <a:rPr lang="en-GB" sz="1600" dirty="0"/>
              <a:t>These drawbacks limit vision-based systems’ applications to high-budget animation movies, gaming and clinical analysis.</a:t>
            </a:r>
            <a:endParaRPr sz="1600" dirty="0"/>
          </a:p>
          <a:p>
            <a:pPr marL="177800" lvl="0" indent="-177800" algn="l" rtl="0">
              <a:lnSpc>
                <a:spcPct val="80000"/>
              </a:lnSpc>
              <a:spcBef>
                <a:spcPts val="800"/>
              </a:spcBef>
              <a:spcAft>
                <a:spcPts val="0"/>
              </a:spcAft>
              <a:buClr>
                <a:schemeClr val="lt1"/>
              </a:buClr>
              <a:buSzPts val="1600"/>
              <a:buChar char="•"/>
            </a:pPr>
            <a:r>
              <a:rPr lang="en-GB" sz="1600" dirty="0"/>
              <a:t>Less ideal for human motion analysis. </a:t>
            </a:r>
            <a:endParaRPr sz="1600" dirty="0"/>
          </a:p>
          <a:p>
            <a:pPr marL="177800" lvl="0" indent="-76200" algn="l" rtl="0">
              <a:lnSpc>
                <a:spcPct val="80000"/>
              </a:lnSpc>
              <a:spcBef>
                <a:spcPts val="800"/>
              </a:spcBef>
              <a:spcAft>
                <a:spcPts val="0"/>
              </a:spcAft>
              <a:buClr>
                <a:schemeClr val="lt1"/>
              </a:buClr>
              <a:buSzPts val="1500"/>
              <a:buNone/>
            </a:pPr>
            <a:endParaRPr sz="1500" dirty="0"/>
          </a:p>
        </p:txBody>
      </p:sp>
      <p:sp>
        <p:nvSpPr>
          <p:cNvPr id="475" name="Google Shape;475;p52"/>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4</a:t>
            </a:fld>
            <a:endParaRPr sz="1100"/>
          </a:p>
        </p:txBody>
      </p:sp>
      <p:pic>
        <p:nvPicPr>
          <p:cNvPr id="476" name="Google Shape;476;p52"/>
          <p:cNvPicPr preferRelativeResize="0"/>
          <p:nvPr/>
        </p:nvPicPr>
        <p:blipFill rotWithShape="1">
          <a:blip r:embed="rId5">
            <a:alphaModFix/>
          </a:blip>
          <a:srcRect/>
          <a:stretch/>
        </p:blipFill>
        <p:spPr>
          <a:xfrm>
            <a:off x="4797284" y="1516663"/>
            <a:ext cx="1905414" cy="1110757"/>
          </a:xfrm>
          <a:prstGeom prst="rect">
            <a:avLst/>
          </a:prstGeom>
          <a:noFill/>
          <a:ln>
            <a:noFill/>
          </a:ln>
        </p:spPr>
      </p:pic>
      <p:pic>
        <p:nvPicPr>
          <p:cNvPr id="477" name="Google Shape;477;p52"/>
          <p:cNvPicPr preferRelativeResize="0"/>
          <p:nvPr/>
        </p:nvPicPr>
        <p:blipFill rotWithShape="1">
          <a:blip r:embed="rId6">
            <a:alphaModFix/>
          </a:blip>
          <a:srcRect/>
          <a:stretch/>
        </p:blipFill>
        <p:spPr>
          <a:xfrm>
            <a:off x="6713622" y="1516663"/>
            <a:ext cx="1894489" cy="1126344"/>
          </a:xfrm>
          <a:prstGeom prst="rect">
            <a:avLst/>
          </a:prstGeom>
          <a:noFill/>
          <a:ln>
            <a:noFill/>
          </a:ln>
        </p:spPr>
      </p:pic>
      <p:sp>
        <p:nvSpPr>
          <p:cNvPr id="478" name="Google Shape;478;p52"/>
          <p:cNvSpPr txBox="1"/>
          <p:nvPr/>
        </p:nvSpPr>
        <p:spPr>
          <a:xfrm>
            <a:off x="4880649" y="4792374"/>
            <a:ext cx="3727462" cy="2769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1200" i="1" dirty="0">
                <a:solidFill>
                  <a:schemeClr val="lt1"/>
                </a:solidFill>
                <a:latin typeface="Trebuchet MS"/>
                <a:ea typeface="Trebuchet MS"/>
                <a:cs typeface="Trebuchet MS"/>
                <a:sym typeface="Trebuchet MS"/>
              </a:rPr>
              <a:t>Vision Based MoCap Subjects and Environment</a:t>
            </a:r>
            <a:endParaRPr sz="1200" dirty="0"/>
          </a:p>
        </p:txBody>
      </p:sp>
      <p:pic>
        <p:nvPicPr>
          <p:cNvPr id="479" name="Google Shape;479;p52"/>
          <p:cNvPicPr preferRelativeResize="0"/>
          <p:nvPr/>
        </p:nvPicPr>
        <p:blipFill rotWithShape="1">
          <a:blip r:embed="rId7">
            <a:alphaModFix/>
          </a:blip>
          <a:srcRect/>
          <a:stretch/>
        </p:blipFill>
        <p:spPr>
          <a:xfrm>
            <a:off x="4819133" y="2574502"/>
            <a:ext cx="3788978" cy="2176866"/>
          </a:xfrm>
          <a:prstGeom prst="rect">
            <a:avLst/>
          </a:prstGeom>
          <a:noFill/>
          <a:ln>
            <a:noFill/>
          </a:ln>
        </p:spPr>
      </p:pic>
      <p:pic>
        <p:nvPicPr>
          <p:cNvPr id="2" name="Audio 1">
            <a:hlinkClick r:id="" action="ppaction://media"/>
            <a:extLst>
              <a:ext uri="{FF2B5EF4-FFF2-40B4-BE49-F238E27FC236}">
                <a16:creationId xmlns:a16="http://schemas.microsoft.com/office/drawing/2014/main" id="{EB5FBC29-BD5E-CF47-98DE-6DAA0CE3C2E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272"/>
    </mc:Choice>
    <mc:Fallback xmlns="">
      <p:transition spd="slow" advTm="35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88"/>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endParaRPr dirty="0"/>
          </a:p>
        </p:txBody>
      </p:sp>
      <p:sp>
        <p:nvSpPr>
          <p:cNvPr id="786" name="Google Shape;786;p88"/>
          <p:cNvSpPr txBox="1">
            <a:spLocks noGrp="1"/>
          </p:cNvSpPr>
          <p:nvPr>
            <p:ph type="title"/>
          </p:nvPr>
        </p:nvSpPr>
        <p:spPr>
          <a:xfrm>
            <a:off x="51029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700"/>
              <a:buFont typeface="Trebuchet MS"/>
              <a:buNone/>
            </a:pPr>
            <a:r>
              <a:rPr lang="en-GB" sz="1400"/>
              <a:t>Appendix</a:t>
            </a:r>
            <a:endParaRPr sz="1400"/>
          </a:p>
        </p:txBody>
      </p:sp>
      <p:pic>
        <p:nvPicPr>
          <p:cNvPr id="787" name="Google Shape;787;p88"/>
          <p:cNvPicPr preferRelativeResize="0"/>
          <p:nvPr/>
        </p:nvPicPr>
        <p:blipFill>
          <a:blip r:embed="rId3">
            <a:alphaModFix/>
          </a:blip>
          <a:stretch>
            <a:fillRect/>
          </a:stretch>
        </p:blipFill>
        <p:spPr>
          <a:xfrm>
            <a:off x="855900" y="1258626"/>
            <a:ext cx="6153075" cy="2962600"/>
          </a:xfrm>
          <a:prstGeom prst="rect">
            <a:avLst/>
          </a:prstGeom>
          <a:noFill/>
          <a:ln>
            <a:noFill/>
          </a:ln>
        </p:spPr>
      </p:pic>
      <p:sp>
        <p:nvSpPr>
          <p:cNvPr id="788" name="Google Shape;788;p88"/>
          <p:cNvSpPr/>
          <p:nvPr/>
        </p:nvSpPr>
        <p:spPr>
          <a:xfrm>
            <a:off x="4855374" y="3964744"/>
            <a:ext cx="922500" cy="991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8"/>
          <p:cNvSpPr txBox="1"/>
          <p:nvPr/>
        </p:nvSpPr>
        <p:spPr>
          <a:xfrm>
            <a:off x="6092975" y="3843425"/>
            <a:ext cx="1311000" cy="1078500"/>
          </a:xfrm>
          <a:prstGeom prst="rect">
            <a:avLst/>
          </a:prstGeom>
          <a:solidFill>
            <a:srgbClr val="FFFFFF"/>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2400">
                <a:solidFill>
                  <a:schemeClr val="dk1"/>
                </a:solidFill>
                <a:latin typeface="Times New Roman"/>
                <a:ea typeface="Times New Roman"/>
                <a:cs typeface="Times New Roman"/>
                <a:sym typeface="Times New Roman"/>
              </a:rPr>
              <a:t>Robot arm</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794" name="Google Shape;794;p89"/>
          <p:cNvPicPr preferRelativeResize="0"/>
          <p:nvPr/>
        </p:nvPicPr>
        <p:blipFill>
          <a:blip r:embed="rId3">
            <a:alphaModFix/>
          </a:blip>
          <a:stretch>
            <a:fillRect/>
          </a:stretch>
        </p:blipFill>
        <p:spPr>
          <a:xfrm>
            <a:off x="1766925" y="1239550"/>
            <a:ext cx="4333950" cy="2301075"/>
          </a:xfrm>
          <a:prstGeom prst="rect">
            <a:avLst/>
          </a:prstGeom>
          <a:noFill/>
          <a:ln>
            <a:noFill/>
          </a:ln>
        </p:spPr>
      </p:pic>
      <p:sp>
        <p:nvSpPr>
          <p:cNvPr id="795" name="Google Shape;795;p89"/>
          <p:cNvSpPr txBox="1">
            <a:spLocks noGrp="1"/>
          </p:cNvSpPr>
          <p:nvPr>
            <p:ph type="title"/>
          </p:nvPr>
        </p:nvSpPr>
        <p:spPr>
          <a:xfrm>
            <a:off x="51029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700"/>
              <a:buFont typeface="Trebuchet MS"/>
              <a:buNone/>
            </a:pPr>
            <a:r>
              <a:rPr lang="en-GB" sz="1400" dirty="0"/>
              <a:t>Appendix</a:t>
            </a:r>
            <a:endParaRPr sz="1400" dirty="0"/>
          </a:p>
        </p:txBody>
      </p:sp>
      <p:sp>
        <p:nvSpPr>
          <p:cNvPr id="796" name="Google Shape;796;p89"/>
          <p:cNvSpPr txBox="1"/>
          <p:nvPr/>
        </p:nvSpPr>
        <p:spPr>
          <a:xfrm>
            <a:off x="966900" y="3750525"/>
            <a:ext cx="6297300" cy="1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Times New Roman"/>
                <a:ea typeface="Times New Roman"/>
                <a:cs typeface="Times New Roman"/>
                <a:sym typeface="Times New Roman"/>
              </a:rPr>
              <a:t>GUI kinematics calculation section with the PID controller. </a:t>
            </a:r>
            <a:r>
              <a:rPr lang="en-GB" sz="1800">
                <a:solidFill>
                  <a:srgbClr val="FFFFFF"/>
                </a:solidFill>
                <a:latin typeface="Cambria Math"/>
                <a:ea typeface="Cambria Math"/>
                <a:cs typeface="Cambria Math"/>
                <a:sym typeface="Cambria Math"/>
              </a:rPr>
              <a:t>RHR=A1A2A3A4A5A6</a:t>
            </a:r>
            <a:endParaRPr sz="18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90"/>
          <p:cNvPicPr preferRelativeResize="0"/>
          <p:nvPr/>
        </p:nvPicPr>
        <p:blipFill>
          <a:blip r:embed="rId3">
            <a:alphaModFix/>
          </a:blip>
          <a:stretch>
            <a:fillRect/>
          </a:stretch>
        </p:blipFill>
        <p:spPr>
          <a:xfrm>
            <a:off x="510300" y="1466196"/>
            <a:ext cx="4505325" cy="1866900"/>
          </a:xfrm>
          <a:prstGeom prst="rect">
            <a:avLst/>
          </a:prstGeom>
          <a:noFill/>
          <a:ln>
            <a:noFill/>
          </a:ln>
        </p:spPr>
      </p:pic>
      <p:sp>
        <p:nvSpPr>
          <p:cNvPr id="802" name="Google Shape;802;p90"/>
          <p:cNvSpPr txBox="1">
            <a:spLocks noGrp="1"/>
          </p:cNvSpPr>
          <p:nvPr>
            <p:ph type="title"/>
          </p:nvPr>
        </p:nvSpPr>
        <p:spPr>
          <a:xfrm>
            <a:off x="510291" y="564921"/>
            <a:ext cx="7210500" cy="810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700"/>
              <a:buFont typeface="Trebuchet MS"/>
              <a:buNone/>
            </a:pPr>
            <a:r>
              <a:rPr lang="en-GB" sz="1400"/>
              <a:t>Appendix</a:t>
            </a:r>
            <a:endParaRPr sz="1400"/>
          </a:p>
        </p:txBody>
      </p:sp>
      <p:sp>
        <p:nvSpPr>
          <p:cNvPr id="803" name="Google Shape;803;p90"/>
          <p:cNvSpPr txBox="1"/>
          <p:nvPr/>
        </p:nvSpPr>
        <p:spPr>
          <a:xfrm>
            <a:off x="565800" y="3482475"/>
            <a:ext cx="7283400" cy="141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1500"/>
              </a:spcAft>
              <a:buNone/>
            </a:pPr>
            <a:r>
              <a:rPr lang="en-GB">
                <a:solidFill>
                  <a:srgbClr val="FFFFFF"/>
                </a:solidFill>
              </a:rPr>
              <a:t>GUI kinematic calculation section</a:t>
            </a:r>
            <a:endParaRPr>
              <a:solidFill>
                <a:srgbClr val="FFFFFF"/>
              </a:solidFill>
            </a:endParaRPr>
          </a:p>
        </p:txBody>
      </p:sp>
      <p:sp>
        <p:nvSpPr>
          <p:cNvPr id="804" name="Google Shape;804;p90"/>
          <p:cNvSpPr txBox="1"/>
          <p:nvPr/>
        </p:nvSpPr>
        <p:spPr>
          <a:xfrm>
            <a:off x="152400"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1500"/>
              </a:spcAft>
              <a:buNone/>
            </a:pPr>
            <a:r>
              <a:rPr lang="en-GB" sz="1200" dirty="0">
                <a:solidFill>
                  <a:schemeClr val="dk1"/>
                </a:solidFill>
              </a:rPr>
              <a:t>GUI kinematic calculation section</a:t>
            </a:r>
            <a:endParaRPr sz="1200" dirty="0">
              <a:solidFill>
                <a:schemeClr val="dk1"/>
              </a:solidFill>
            </a:endParaRPr>
          </a:p>
        </p:txBody>
      </p:sp>
      <p:pic>
        <p:nvPicPr>
          <p:cNvPr id="805" name="Google Shape;805;p90"/>
          <p:cNvPicPr preferRelativeResize="0"/>
          <p:nvPr/>
        </p:nvPicPr>
        <p:blipFill>
          <a:blip r:embed="rId4">
            <a:alphaModFix/>
          </a:blip>
          <a:stretch>
            <a:fillRect/>
          </a:stretch>
        </p:blipFill>
        <p:spPr>
          <a:xfrm>
            <a:off x="5820150" y="781025"/>
            <a:ext cx="1981200" cy="3676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1"/>
          <p:cNvSpPr txBox="1">
            <a:spLocks noGrp="1"/>
          </p:cNvSpPr>
          <p:nvPr>
            <p:ph type="title"/>
          </p:nvPr>
        </p:nvSpPr>
        <p:spPr>
          <a:xfrm>
            <a:off x="510241" y="564921"/>
            <a:ext cx="7210500" cy="810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GB" dirty="0"/>
              <a:t>REFERENCES </a:t>
            </a:r>
            <a:r>
              <a:rPr lang="en-GB" sz="1600" dirty="0"/>
              <a:t>(for Literature Survey)</a:t>
            </a:r>
            <a:endParaRPr dirty="0"/>
          </a:p>
        </p:txBody>
      </p:sp>
      <p:sp>
        <p:nvSpPr>
          <p:cNvPr id="3" name="TextBox 2">
            <a:extLst>
              <a:ext uri="{FF2B5EF4-FFF2-40B4-BE49-F238E27FC236}">
                <a16:creationId xmlns:a16="http://schemas.microsoft.com/office/drawing/2014/main" id="{3171A6D3-5CB0-DD42-8E6D-4F8AC50C7DDB}"/>
              </a:ext>
            </a:extLst>
          </p:cNvPr>
          <p:cNvSpPr txBox="1"/>
          <p:nvPr/>
        </p:nvSpPr>
        <p:spPr>
          <a:xfrm>
            <a:off x="340964" y="1540025"/>
            <a:ext cx="8136609" cy="3631763"/>
          </a:xfrm>
          <a:prstGeom prst="rect">
            <a:avLst/>
          </a:prstGeom>
          <a:noFill/>
        </p:spPr>
        <p:txBody>
          <a:bodyPr wrap="square" rtlCol="0">
            <a:spAutoFit/>
          </a:bodyPr>
          <a:lstStyle/>
          <a:p>
            <a:pPr algn="just"/>
            <a:r>
              <a:rPr lang="en-US" sz="1000" dirty="0">
                <a:solidFill>
                  <a:schemeClr val="bg1"/>
                </a:solidFill>
              </a:rPr>
              <a:t>[5]	J. A. Corrales, F. A. Candelas, and F. Torres, “Hybrid tracking of human operators using IMU/UWB data fusion by a Kalman f	</a:t>
            </a:r>
            <a:r>
              <a:rPr lang="en-US" sz="1000" dirty="0" err="1">
                <a:solidFill>
                  <a:schemeClr val="bg1"/>
                </a:solidFill>
              </a:rPr>
              <a:t>ilter</a:t>
            </a:r>
            <a:r>
              <a:rPr lang="en-US" sz="1000" dirty="0">
                <a:solidFill>
                  <a:schemeClr val="bg1"/>
                </a:solidFill>
              </a:rPr>
              <a:t>,” in </a:t>
            </a:r>
            <a:r>
              <a:rPr lang="en-US" sz="1000" i="1" dirty="0">
                <a:solidFill>
                  <a:schemeClr val="bg1"/>
                </a:solidFill>
              </a:rPr>
              <a:t>HRI 2008 - Proceedings of the 3rd ACM/IEEE International Conference on Human-Robot Interaction: Living with 	Robots</a:t>
            </a:r>
            <a:r>
              <a:rPr lang="en-US" sz="1000" dirty="0">
                <a:solidFill>
                  <a:schemeClr val="bg1"/>
                </a:solidFill>
              </a:rPr>
              <a:t>, 2008, pp. 193–200, </a:t>
            </a:r>
            <a:r>
              <a:rPr lang="en-US" sz="1000" dirty="0" err="1">
                <a:solidFill>
                  <a:schemeClr val="bg1"/>
                </a:solidFill>
              </a:rPr>
              <a:t>doi</a:t>
            </a:r>
            <a:r>
              <a:rPr lang="en-US" sz="1000" dirty="0">
                <a:solidFill>
                  <a:schemeClr val="bg1"/>
                </a:solidFill>
              </a:rPr>
              <a:t>: 10.1145/1349822.1349848.</a:t>
            </a:r>
            <a:endParaRPr lang="en-KW" sz="1000" dirty="0">
              <a:solidFill>
                <a:schemeClr val="bg1"/>
              </a:solidFill>
            </a:endParaRPr>
          </a:p>
          <a:p>
            <a:pPr algn="just"/>
            <a:r>
              <a:rPr lang="en-US" sz="1000" dirty="0">
                <a:solidFill>
                  <a:schemeClr val="bg1"/>
                </a:solidFill>
              </a:rPr>
              <a:t>[7]	G. </a:t>
            </a:r>
            <a:r>
              <a:rPr lang="en-US" sz="1000" dirty="0" err="1">
                <a:solidFill>
                  <a:schemeClr val="bg1"/>
                </a:solidFill>
              </a:rPr>
              <a:t>Bellusci</a:t>
            </a:r>
            <a:r>
              <a:rPr lang="en-US" sz="1000" dirty="0">
                <a:solidFill>
                  <a:schemeClr val="bg1"/>
                </a:solidFill>
              </a:rPr>
              <a:t>, F. Dijkstra, and P. </a:t>
            </a:r>
            <a:r>
              <a:rPr lang="en-US" sz="1000" dirty="0" err="1">
                <a:solidFill>
                  <a:schemeClr val="bg1"/>
                </a:solidFill>
              </a:rPr>
              <a:t>Slycke</a:t>
            </a:r>
            <a:r>
              <a:rPr lang="en-US" sz="1000" dirty="0">
                <a:solidFill>
                  <a:schemeClr val="bg1"/>
                </a:solidFill>
              </a:rPr>
              <a:t>, “</a:t>
            </a:r>
            <a:r>
              <a:rPr lang="en-US" sz="1000" dirty="0" err="1">
                <a:solidFill>
                  <a:schemeClr val="bg1"/>
                </a:solidFill>
              </a:rPr>
              <a:t>Xsens</a:t>
            </a:r>
            <a:r>
              <a:rPr lang="en-US" sz="1000" dirty="0">
                <a:solidFill>
                  <a:schemeClr val="bg1"/>
                </a:solidFill>
              </a:rPr>
              <a:t> </a:t>
            </a:r>
            <a:r>
              <a:rPr lang="en-US" sz="1000" dirty="0" err="1">
                <a:solidFill>
                  <a:schemeClr val="bg1"/>
                </a:solidFill>
              </a:rPr>
              <a:t>MTw</a:t>
            </a:r>
            <a:r>
              <a:rPr lang="en-US" sz="1000" dirty="0">
                <a:solidFill>
                  <a:schemeClr val="bg1"/>
                </a:solidFill>
              </a:rPr>
              <a:t> : Miniature Wireless Inertial Motion Tracker for Highly Accurate 3D 	Kinematic Applications,” </a:t>
            </a:r>
            <a:r>
              <a:rPr lang="en-US" sz="1000" i="1" dirty="0" err="1">
                <a:solidFill>
                  <a:schemeClr val="bg1"/>
                </a:solidFill>
              </a:rPr>
              <a:t>Xsens</a:t>
            </a:r>
            <a:r>
              <a:rPr lang="en-US" sz="1000" i="1" dirty="0">
                <a:solidFill>
                  <a:schemeClr val="bg1"/>
                </a:solidFill>
              </a:rPr>
              <a:t> Technol.</a:t>
            </a:r>
            <a:r>
              <a:rPr lang="en-US" sz="1000" dirty="0">
                <a:solidFill>
                  <a:schemeClr val="bg1"/>
                </a:solidFill>
              </a:rPr>
              <a:t>, no. April, pp. 1–9, 2013.</a:t>
            </a:r>
          </a:p>
          <a:p>
            <a:pPr algn="just"/>
            <a:r>
              <a:rPr lang="en-US" sz="1000" dirty="0">
                <a:solidFill>
                  <a:schemeClr val="bg1"/>
                </a:solidFill>
              </a:rPr>
              <a:t>[19]	 Y. T. Liu, Y. A. Zhang, and M. Zeng, “Sensor to segment calibration for magnetic and inertial sensor based motion capture s	</a:t>
            </a:r>
            <a:r>
              <a:rPr lang="en-US" sz="1000" dirty="0" err="1">
                <a:solidFill>
                  <a:schemeClr val="bg1"/>
                </a:solidFill>
              </a:rPr>
              <a:t>ystems</a:t>
            </a:r>
            <a:r>
              <a:rPr lang="en-US" sz="1000" dirty="0">
                <a:solidFill>
                  <a:schemeClr val="bg1"/>
                </a:solidFill>
              </a:rPr>
              <a:t>,” </a:t>
            </a:r>
            <a:r>
              <a:rPr lang="en-US" sz="1000" i="1" dirty="0">
                <a:solidFill>
                  <a:schemeClr val="bg1"/>
                </a:solidFill>
              </a:rPr>
              <a:t>Meas. J. Int. Meas. Confed.</a:t>
            </a:r>
            <a:r>
              <a:rPr lang="en-US" sz="1000" dirty="0">
                <a:solidFill>
                  <a:schemeClr val="bg1"/>
                </a:solidFill>
              </a:rPr>
              <a:t>, vol. 142, pp. 1–9, Aug. 2019, </a:t>
            </a:r>
            <a:r>
              <a:rPr lang="en-US" sz="1000" dirty="0" err="1">
                <a:solidFill>
                  <a:schemeClr val="bg1"/>
                </a:solidFill>
              </a:rPr>
              <a:t>doi</a:t>
            </a:r>
            <a:r>
              <a:rPr lang="en-US" sz="1000" dirty="0">
                <a:solidFill>
                  <a:schemeClr val="bg1"/>
                </a:solidFill>
              </a:rPr>
              <a:t>: 10.1016/j.measurement.2019.03.048.</a:t>
            </a:r>
            <a:endParaRPr lang="en-KW" sz="1000" dirty="0">
              <a:solidFill>
                <a:schemeClr val="bg1"/>
              </a:solidFill>
            </a:endParaRPr>
          </a:p>
          <a:p>
            <a:pPr algn="just"/>
            <a:r>
              <a:rPr lang="en-US" sz="1000" dirty="0">
                <a:solidFill>
                  <a:schemeClr val="bg1"/>
                </a:solidFill>
              </a:rPr>
              <a:t>[20]	N. Choe, H. Zhao, S. </a:t>
            </a:r>
            <a:r>
              <a:rPr lang="en-US" sz="1000" dirty="0" err="1">
                <a:solidFill>
                  <a:schemeClr val="bg1"/>
                </a:solidFill>
              </a:rPr>
              <a:t>Qiu</a:t>
            </a:r>
            <a:r>
              <a:rPr lang="en-US" sz="1000" dirty="0">
                <a:solidFill>
                  <a:schemeClr val="bg1"/>
                </a:solidFill>
              </a:rPr>
              <a:t>, and Y. So, “A sensor-to-segment calibration method for motion capture system based on low 	cost MIMU,” </a:t>
            </a:r>
            <a:r>
              <a:rPr lang="en-US" sz="1000" i="1" dirty="0">
                <a:solidFill>
                  <a:schemeClr val="bg1"/>
                </a:solidFill>
              </a:rPr>
              <a:t>Meas. J. Int. Meas. Confed.</a:t>
            </a:r>
            <a:r>
              <a:rPr lang="en-US" sz="1000" dirty="0">
                <a:solidFill>
                  <a:schemeClr val="bg1"/>
                </a:solidFill>
              </a:rPr>
              <a:t>, vol. 131, pp. 490–500, Jan. 2019, </a:t>
            </a:r>
            <a:r>
              <a:rPr lang="en-US" sz="1000" dirty="0" err="1">
                <a:solidFill>
                  <a:schemeClr val="bg1"/>
                </a:solidFill>
              </a:rPr>
              <a:t>doi</a:t>
            </a:r>
            <a:r>
              <a:rPr lang="en-US" sz="1000" dirty="0">
                <a:solidFill>
                  <a:schemeClr val="bg1"/>
                </a:solidFill>
              </a:rPr>
              <a:t>: 10.1016/j.measurement.2018.07.078.</a:t>
            </a:r>
            <a:endParaRPr lang="en-KW" sz="1000" dirty="0">
              <a:solidFill>
                <a:schemeClr val="bg1"/>
              </a:solidFill>
            </a:endParaRPr>
          </a:p>
          <a:p>
            <a:pPr algn="just"/>
            <a:r>
              <a:rPr lang="en-US" sz="1000" dirty="0">
                <a:solidFill>
                  <a:schemeClr val="bg1"/>
                </a:solidFill>
              </a:rPr>
              <a:t>[21]	Q. Yuan, I. M. Chen, and A. W. Sin, “Method to calibrate the skeleton model using orientation sensors,” in </a:t>
            </a:r>
            <a:r>
              <a:rPr lang="en-US" sz="1000" i="1" dirty="0">
                <a:solidFill>
                  <a:schemeClr val="bg1"/>
                </a:solidFill>
              </a:rPr>
              <a:t>Proceedings - IEEE 	International Conference on Robotics and Automation</a:t>
            </a:r>
            <a:r>
              <a:rPr lang="en-US" sz="1000" dirty="0">
                <a:solidFill>
                  <a:schemeClr val="bg1"/>
                </a:solidFill>
              </a:rPr>
              <a:t>, 2013, pp. 5297–5302, </a:t>
            </a:r>
            <a:r>
              <a:rPr lang="en-US" sz="1000" dirty="0" err="1">
                <a:solidFill>
                  <a:schemeClr val="bg1"/>
                </a:solidFill>
              </a:rPr>
              <a:t>doi</a:t>
            </a:r>
            <a:r>
              <a:rPr lang="en-US" sz="1000" dirty="0">
                <a:solidFill>
                  <a:schemeClr val="bg1"/>
                </a:solidFill>
              </a:rPr>
              <a:t>: 10.1109/ICRA.2013.6631335.</a:t>
            </a:r>
            <a:endParaRPr lang="en-KW" sz="1000" dirty="0">
              <a:solidFill>
                <a:schemeClr val="bg1"/>
              </a:solidFill>
            </a:endParaRPr>
          </a:p>
          <a:p>
            <a:pPr algn="just"/>
            <a:r>
              <a:rPr lang="en-US" sz="1000" dirty="0">
                <a:solidFill>
                  <a:schemeClr val="bg1"/>
                </a:solidFill>
              </a:rPr>
              <a:t>[22]	S. Li, Y. Zhou, H. Zhu, W. </a:t>
            </a:r>
            <a:r>
              <a:rPr lang="en-US" sz="1000" dirty="0" err="1">
                <a:solidFill>
                  <a:schemeClr val="bg1"/>
                </a:solidFill>
              </a:rPr>
              <a:t>Xie</a:t>
            </a:r>
            <a:r>
              <a:rPr lang="en-US" sz="1000" dirty="0">
                <a:solidFill>
                  <a:schemeClr val="bg1"/>
                </a:solidFill>
              </a:rPr>
              <a:t>, Y. Zhao, and X. Liu, “Bidirectional recurrent autoencoder for 3D skeleton motion data 	refinement,” </a:t>
            </a:r>
            <a:r>
              <a:rPr lang="en-US" sz="1000" i="1" dirty="0" err="1">
                <a:solidFill>
                  <a:schemeClr val="bg1"/>
                </a:solidFill>
              </a:rPr>
              <a:t>Comput</a:t>
            </a:r>
            <a:r>
              <a:rPr lang="en-US" sz="1000" i="1" dirty="0">
                <a:solidFill>
                  <a:schemeClr val="bg1"/>
                </a:solidFill>
              </a:rPr>
              <a:t>. Graph.</a:t>
            </a:r>
            <a:r>
              <a:rPr lang="en-US" sz="1000" dirty="0">
                <a:solidFill>
                  <a:schemeClr val="bg1"/>
                </a:solidFill>
              </a:rPr>
              <a:t>, vol. 81, pp. 92–103, Jun. 2019, </a:t>
            </a:r>
            <a:r>
              <a:rPr lang="en-US" sz="1000" dirty="0" err="1">
                <a:solidFill>
                  <a:schemeClr val="bg1"/>
                </a:solidFill>
              </a:rPr>
              <a:t>doi</a:t>
            </a:r>
            <a:r>
              <a:rPr lang="en-US" sz="1000" dirty="0">
                <a:solidFill>
                  <a:schemeClr val="bg1"/>
                </a:solidFill>
              </a:rPr>
              <a:t>: 10.1016/j.cag.2019.03.010.</a:t>
            </a:r>
            <a:endParaRPr lang="en-KW" sz="1000" dirty="0">
              <a:solidFill>
                <a:schemeClr val="bg1"/>
              </a:solidFill>
            </a:endParaRPr>
          </a:p>
          <a:p>
            <a:pPr algn="just"/>
            <a:r>
              <a:rPr lang="en-US" sz="1000" dirty="0">
                <a:solidFill>
                  <a:schemeClr val="bg1"/>
                </a:solidFill>
              </a:rPr>
              <a:t>[23]	H. </a:t>
            </a:r>
            <a:r>
              <a:rPr lang="en-US" sz="1000" dirty="0" err="1">
                <a:solidFill>
                  <a:schemeClr val="bg1"/>
                </a:solidFill>
              </a:rPr>
              <a:t>Fourati</a:t>
            </a:r>
            <a:r>
              <a:rPr lang="en-US" sz="1000" dirty="0">
                <a:solidFill>
                  <a:schemeClr val="bg1"/>
                </a:solidFill>
              </a:rPr>
              <a:t>, N. </a:t>
            </a:r>
            <a:r>
              <a:rPr lang="en-US" sz="1000" dirty="0" err="1">
                <a:solidFill>
                  <a:schemeClr val="bg1"/>
                </a:solidFill>
              </a:rPr>
              <a:t>Manamanni</a:t>
            </a:r>
            <a:r>
              <a:rPr lang="en-US" sz="1000" dirty="0">
                <a:solidFill>
                  <a:schemeClr val="bg1"/>
                </a:solidFill>
              </a:rPr>
              <a:t>, L. </a:t>
            </a:r>
            <a:r>
              <a:rPr lang="en-US" sz="1000" dirty="0" err="1">
                <a:solidFill>
                  <a:schemeClr val="bg1"/>
                </a:solidFill>
              </a:rPr>
              <a:t>Afilal</a:t>
            </a:r>
            <a:r>
              <a:rPr lang="en-US" sz="1000" dirty="0">
                <a:solidFill>
                  <a:schemeClr val="bg1"/>
                </a:solidFill>
              </a:rPr>
              <a:t>, and Y. </a:t>
            </a:r>
            <a:r>
              <a:rPr lang="en-US" sz="1000" dirty="0" err="1">
                <a:solidFill>
                  <a:schemeClr val="bg1"/>
                </a:solidFill>
              </a:rPr>
              <a:t>Handrich</a:t>
            </a:r>
            <a:r>
              <a:rPr lang="en-US" sz="1000" dirty="0">
                <a:solidFill>
                  <a:schemeClr val="bg1"/>
                </a:solidFill>
              </a:rPr>
              <a:t>, “Complementary observer for body segments motion capturing by 	inertial and magnetic sensors,” </a:t>
            </a:r>
            <a:r>
              <a:rPr lang="en-US" sz="1000" i="1" dirty="0">
                <a:solidFill>
                  <a:schemeClr val="bg1"/>
                </a:solidFill>
              </a:rPr>
              <a:t>IEEE/ASME Trans. Mechatronics</a:t>
            </a:r>
            <a:r>
              <a:rPr lang="en-US" sz="1000" dirty="0">
                <a:solidFill>
                  <a:schemeClr val="bg1"/>
                </a:solidFill>
              </a:rPr>
              <a:t>, vol. 19, no. 1, pp. 149–157, Feb. 2014, </a:t>
            </a:r>
            <a:r>
              <a:rPr lang="en-US" sz="1000" dirty="0" err="1">
                <a:solidFill>
                  <a:schemeClr val="bg1"/>
                </a:solidFill>
              </a:rPr>
              <a:t>doi</a:t>
            </a:r>
            <a:r>
              <a:rPr lang="en-US" sz="1000" dirty="0">
                <a:solidFill>
                  <a:schemeClr val="bg1"/>
                </a:solidFill>
              </a:rPr>
              <a:t>: 1	0.1109/TMECH.2012.2225151.</a:t>
            </a:r>
            <a:endParaRPr lang="en-KW" sz="1000" dirty="0">
              <a:solidFill>
                <a:schemeClr val="bg1"/>
              </a:solidFill>
            </a:endParaRPr>
          </a:p>
          <a:p>
            <a:pPr algn="just"/>
            <a:r>
              <a:rPr lang="en-US" sz="1000" dirty="0">
                <a:solidFill>
                  <a:schemeClr val="bg1"/>
                </a:solidFill>
              </a:rPr>
              <a:t>[24]	M. R. </a:t>
            </a:r>
            <a:r>
              <a:rPr lang="en-US" sz="1000" dirty="0" err="1">
                <a:solidFill>
                  <a:schemeClr val="bg1"/>
                </a:solidFill>
              </a:rPr>
              <a:t>Siddiquee</a:t>
            </a:r>
            <a:r>
              <a:rPr lang="en-US" sz="1000" dirty="0">
                <a:solidFill>
                  <a:schemeClr val="bg1"/>
                </a:solidFill>
              </a:rPr>
              <a:t> </a:t>
            </a:r>
            <a:r>
              <a:rPr lang="en-US" sz="1000" i="1" dirty="0">
                <a:solidFill>
                  <a:schemeClr val="bg1"/>
                </a:solidFill>
              </a:rPr>
              <a:t>et al.</a:t>
            </a:r>
            <a:r>
              <a:rPr lang="en-US" sz="1000" dirty="0">
                <a:solidFill>
                  <a:schemeClr val="bg1"/>
                </a:solidFill>
              </a:rPr>
              <a:t>, “Sensor Fusion in Human Cyber Sensor System for Motion Artifact Removal from NIRS Signal,” in 	</a:t>
            </a:r>
            <a:r>
              <a:rPr lang="en-US" sz="1000" i="1" dirty="0">
                <a:solidFill>
                  <a:schemeClr val="bg1"/>
                </a:solidFill>
              </a:rPr>
              <a:t>International Conference on Human System Interaction, HSI</a:t>
            </a:r>
            <a:r>
              <a:rPr lang="en-US" sz="1000" dirty="0">
                <a:solidFill>
                  <a:schemeClr val="bg1"/>
                </a:solidFill>
              </a:rPr>
              <a:t>, 2019, vol. 2019-June, pp. 192–196, </a:t>
            </a:r>
            <a:r>
              <a:rPr lang="en-US" sz="1000" dirty="0" err="1">
                <a:solidFill>
                  <a:schemeClr val="bg1"/>
                </a:solidFill>
              </a:rPr>
              <a:t>doi</a:t>
            </a:r>
            <a:r>
              <a:rPr lang="en-US" sz="1000" dirty="0">
                <a:solidFill>
                  <a:schemeClr val="bg1"/>
                </a:solidFill>
              </a:rPr>
              <a:t>: 1	0.1109/HSI47298.2019.8942617.</a:t>
            </a:r>
            <a:endParaRPr lang="en-KW" sz="1000" dirty="0">
              <a:solidFill>
                <a:schemeClr val="bg1"/>
              </a:solidFill>
            </a:endParaRPr>
          </a:p>
          <a:p>
            <a:pPr algn="just"/>
            <a:r>
              <a:rPr lang="en-US" sz="1000" dirty="0">
                <a:solidFill>
                  <a:schemeClr val="bg1"/>
                </a:solidFill>
              </a:rPr>
              <a:t>[25]	C. Xu, J. He, X. Zhang, X. Zhou, and S. </a:t>
            </a:r>
            <a:r>
              <a:rPr lang="en-US" sz="1000" dirty="0" err="1">
                <a:solidFill>
                  <a:schemeClr val="bg1"/>
                </a:solidFill>
              </a:rPr>
              <a:t>Duan</a:t>
            </a:r>
            <a:r>
              <a:rPr lang="en-US" sz="1000" dirty="0">
                <a:solidFill>
                  <a:schemeClr val="bg1"/>
                </a:solidFill>
              </a:rPr>
              <a:t>, “Towards human motion tracking: Multi-sensory IMU/TOA fusion method and 	fundamental limits,” </a:t>
            </a:r>
            <a:r>
              <a:rPr lang="en-US" sz="1000" i="1" dirty="0">
                <a:solidFill>
                  <a:schemeClr val="bg1"/>
                </a:solidFill>
              </a:rPr>
              <a:t>Electron.</a:t>
            </a:r>
            <a:r>
              <a:rPr lang="en-US" sz="1000" dirty="0">
                <a:solidFill>
                  <a:schemeClr val="bg1"/>
                </a:solidFill>
              </a:rPr>
              <a:t>, vol. 8, no. 2, Feb. 2019, </a:t>
            </a:r>
            <a:r>
              <a:rPr lang="en-US" sz="1000" dirty="0" err="1">
                <a:solidFill>
                  <a:schemeClr val="bg1"/>
                </a:solidFill>
              </a:rPr>
              <a:t>doi</a:t>
            </a:r>
            <a:r>
              <a:rPr lang="en-US" sz="1000" dirty="0">
                <a:solidFill>
                  <a:schemeClr val="bg1"/>
                </a:solidFill>
              </a:rPr>
              <a:t>: 10.3390/electronics8020142.</a:t>
            </a:r>
            <a:endParaRPr lang="en-KW" sz="1000" dirty="0">
              <a:solidFill>
                <a:schemeClr val="bg1"/>
              </a:solidFill>
            </a:endParaRPr>
          </a:p>
          <a:p>
            <a:endParaRPr lang="en-KW" sz="1000" dirty="0">
              <a:solidFill>
                <a:schemeClr val="bg1"/>
              </a:solidFill>
            </a:endParaRPr>
          </a:p>
          <a:p>
            <a:endParaRPr lang="en-KW" sz="1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3"/>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dirty="0"/>
              <a:t>Alternative MoCap Systems</a:t>
            </a:r>
            <a:endParaRPr sz="2400" dirty="0"/>
          </a:p>
        </p:txBody>
      </p:sp>
      <p:sp>
        <p:nvSpPr>
          <p:cNvPr id="485" name="Google Shape;485;p53"/>
          <p:cNvSpPr txBox="1">
            <a:spLocks noGrp="1"/>
          </p:cNvSpPr>
          <p:nvPr>
            <p:ph type="body" idx="1"/>
          </p:nvPr>
        </p:nvSpPr>
        <p:spPr>
          <a:xfrm>
            <a:off x="58450" y="1590400"/>
            <a:ext cx="5774791" cy="3373569"/>
          </a:xfrm>
          <a:prstGeom prst="rect">
            <a:avLst/>
          </a:prstGeom>
          <a:noFill/>
          <a:ln>
            <a:noFill/>
          </a:ln>
        </p:spPr>
        <p:txBody>
          <a:bodyPr spcFirstLastPara="1" wrap="square" lIns="68575" tIns="34275" rIns="68575" bIns="34275" anchor="t" anchorCtr="0">
            <a:noAutofit/>
          </a:bodyPr>
          <a:lstStyle/>
          <a:p>
            <a:pPr marL="177800" lvl="0" indent="-187325" algn="l" rtl="0">
              <a:lnSpc>
                <a:spcPct val="70000"/>
              </a:lnSpc>
              <a:spcBef>
                <a:spcPts val="0"/>
              </a:spcBef>
              <a:spcAft>
                <a:spcPts val="0"/>
              </a:spcAft>
              <a:buClr>
                <a:schemeClr val="lt1"/>
              </a:buClr>
              <a:buSzPts val="1350"/>
              <a:buChar char="•"/>
            </a:pPr>
            <a:r>
              <a:rPr lang="en-GB" sz="1200" dirty="0"/>
              <a:t>A boom in low-cost, light and small sized body wearable sensors have made body sensor networks (BSNs) very popular. </a:t>
            </a:r>
            <a:endParaRPr sz="1200" dirty="0"/>
          </a:p>
          <a:p>
            <a:pPr marL="177800" lvl="0" indent="-187325" algn="l" rtl="0">
              <a:lnSpc>
                <a:spcPct val="70000"/>
              </a:lnSpc>
              <a:spcBef>
                <a:spcPts val="800"/>
              </a:spcBef>
              <a:spcAft>
                <a:spcPts val="0"/>
              </a:spcAft>
              <a:buClr>
                <a:schemeClr val="lt1"/>
              </a:buClr>
              <a:buSzPts val="1350"/>
              <a:buChar char="•"/>
            </a:pPr>
            <a:r>
              <a:rPr lang="en-GB" sz="1200" dirty="0"/>
              <a:t>A viable solution to the constraints of vision-based MoCap techniques:</a:t>
            </a:r>
            <a:endParaRPr sz="1200" dirty="0"/>
          </a:p>
          <a:p>
            <a:pPr marL="520700" lvl="1" indent="-200025" algn="l" rtl="0">
              <a:lnSpc>
                <a:spcPct val="70000"/>
              </a:lnSpc>
              <a:spcBef>
                <a:spcPts val="400"/>
              </a:spcBef>
              <a:spcAft>
                <a:spcPts val="0"/>
              </a:spcAft>
              <a:buClr>
                <a:schemeClr val="lt1"/>
              </a:buClr>
              <a:buSzPts val="1350"/>
              <a:buChar char="•"/>
            </a:pPr>
            <a:r>
              <a:rPr lang="en-GB" sz="1200" dirty="0"/>
              <a:t>Easily operate in obtrusive and small environments.</a:t>
            </a:r>
            <a:endParaRPr sz="1200" dirty="0"/>
          </a:p>
          <a:p>
            <a:pPr marL="520700" lvl="1" indent="-200025" algn="l" rtl="0">
              <a:lnSpc>
                <a:spcPct val="70000"/>
              </a:lnSpc>
              <a:spcBef>
                <a:spcPts val="400"/>
              </a:spcBef>
              <a:spcAft>
                <a:spcPts val="0"/>
              </a:spcAft>
              <a:buClr>
                <a:schemeClr val="lt1"/>
              </a:buClr>
              <a:buSzPts val="1350"/>
              <a:buChar char="•"/>
            </a:pPr>
            <a:r>
              <a:rPr lang="en-GB" sz="1200" dirty="0"/>
              <a:t>Not dependent on an external motion capture device for recording the measurements. </a:t>
            </a:r>
            <a:endParaRPr sz="1200" dirty="0"/>
          </a:p>
          <a:p>
            <a:pPr marL="520700" lvl="1" indent="-200025" algn="l" rtl="0">
              <a:lnSpc>
                <a:spcPct val="70000"/>
              </a:lnSpc>
              <a:spcBef>
                <a:spcPts val="400"/>
              </a:spcBef>
              <a:spcAft>
                <a:spcPts val="0"/>
              </a:spcAft>
              <a:buClr>
                <a:schemeClr val="lt1"/>
              </a:buClr>
              <a:buSzPts val="1350"/>
              <a:buChar char="•"/>
            </a:pPr>
            <a:r>
              <a:rPr lang="en-GB" sz="1200" dirty="0"/>
              <a:t>Self-contained, and  small and energy efficient sensors attached to the body are used. </a:t>
            </a:r>
            <a:endParaRPr sz="1200" dirty="0"/>
          </a:p>
          <a:p>
            <a:pPr marL="520700" lvl="1" indent="-200025" algn="l" rtl="0">
              <a:lnSpc>
                <a:spcPct val="70000"/>
              </a:lnSpc>
              <a:spcBef>
                <a:spcPts val="400"/>
              </a:spcBef>
              <a:spcAft>
                <a:spcPts val="0"/>
              </a:spcAft>
              <a:buClr>
                <a:schemeClr val="lt1"/>
              </a:buClr>
              <a:buSzPts val="1350"/>
              <a:buChar char="•"/>
            </a:pPr>
            <a:r>
              <a:rPr lang="en-GB" sz="1200" dirty="0"/>
              <a:t>Works extremely well for both continuous indoor and outdoor ambulatory motion measurements.</a:t>
            </a:r>
            <a:endParaRPr sz="1200" dirty="0"/>
          </a:p>
          <a:p>
            <a:pPr marL="177800" lvl="0" indent="-187325" algn="l" rtl="0">
              <a:lnSpc>
                <a:spcPct val="70000"/>
              </a:lnSpc>
              <a:spcBef>
                <a:spcPts val="800"/>
              </a:spcBef>
              <a:spcAft>
                <a:spcPts val="0"/>
              </a:spcAft>
              <a:buClr>
                <a:schemeClr val="lt1"/>
              </a:buClr>
              <a:buSzPts val="1350"/>
              <a:buChar char="•"/>
            </a:pPr>
            <a:r>
              <a:rPr lang="en-GB" sz="1200" dirty="0"/>
              <a:t>Sensors</a:t>
            </a:r>
          </a:p>
          <a:p>
            <a:pPr marL="635000" lvl="1" indent="-187325">
              <a:lnSpc>
                <a:spcPct val="70000"/>
              </a:lnSpc>
              <a:spcBef>
                <a:spcPts val="800"/>
              </a:spcBef>
              <a:buSzPts val="1350"/>
            </a:pPr>
            <a:r>
              <a:rPr lang="en-GB" sz="1000" dirty="0"/>
              <a:t>Micro-electromechanical system (MEMS) motion sensors – MEMS based MoCap</a:t>
            </a:r>
          </a:p>
          <a:p>
            <a:pPr marL="635000" lvl="1" indent="-187325">
              <a:lnSpc>
                <a:spcPct val="70000"/>
              </a:lnSpc>
              <a:spcBef>
                <a:spcPts val="800"/>
              </a:spcBef>
              <a:buSzPts val="1350"/>
            </a:pPr>
            <a:r>
              <a:rPr lang="en-GB" sz="1000" dirty="0"/>
              <a:t>Example: Inertial-Magnetic Measurement Unit (IMMU).</a:t>
            </a:r>
            <a:endParaRPr sz="1000" dirty="0"/>
          </a:p>
          <a:p>
            <a:pPr marL="177800" lvl="0" indent="-187325" algn="l" rtl="0">
              <a:lnSpc>
                <a:spcPct val="70000"/>
              </a:lnSpc>
              <a:spcBef>
                <a:spcPts val="800"/>
              </a:spcBef>
              <a:spcAft>
                <a:spcPts val="0"/>
              </a:spcAft>
              <a:buClr>
                <a:schemeClr val="lt1"/>
              </a:buClr>
              <a:buSzPts val="1350"/>
              <a:buChar char="•"/>
            </a:pPr>
            <a:r>
              <a:rPr lang="en-GB" sz="1200" dirty="0"/>
              <a:t>IMMUs can be purchased as single trackers or as part of BSNs, such as </a:t>
            </a:r>
            <a:r>
              <a:rPr lang="en-GB" sz="1200" dirty="0" err="1"/>
              <a:t>Xsens</a:t>
            </a:r>
            <a:r>
              <a:rPr lang="en-GB" sz="1200" dirty="0"/>
              <a:t> MVN, for full human MoCap.</a:t>
            </a:r>
            <a:endParaRPr sz="1200" dirty="0"/>
          </a:p>
          <a:p>
            <a:pPr marL="177800" lvl="0" indent="-187325" algn="l" rtl="0">
              <a:lnSpc>
                <a:spcPct val="70000"/>
              </a:lnSpc>
              <a:spcBef>
                <a:spcPts val="800"/>
              </a:spcBef>
              <a:spcAft>
                <a:spcPts val="0"/>
              </a:spcAft>
              <a:buClr>
                <a:schemeClr val="lt1"/>
              </a:buClr>
              <a:buSzPts val="1350"/>
              <a:buChar char="•"/>
            </a:pPr>
            <a:r>
              <a:rPr lang="en-GB" sz="1200" dirty="0"/>
              <a:t>Wireless IMMU based BSNs are a very good choice for MoCap, and </a:t>
            </a:r>
            <a:r>
              <a:rPr lang="en-GB" sz="1200" dirty="0" err="1"/>
              <a:t>Xsens</a:t>
            </a:r>
            <a:r>
              <a:rPr lang="en-GB" sz="1200" dirty="0"/>
              <a:t>’ MTw </a:t>
            </a:r>
            <a:r>
              <a:rPr lang="en-GB" sz="1200" dirty="0" err="1"/>
              <a:t>Awinda</a:t>
            </a:r>
            <a:r>
              <a:rPr lang="en-GB" sz="1200" dirty="0"/>
              <a:t> is chosen for conducting human motion analysis.</a:t>
            </a:r>
            <a:endParaRPr sz="1200" dirty="0"/>
          </a:p>
          <a:p>
            <a:pPr marL="177800" lvl="0" indent="-101600" algn="l" rtl="0">
              <a:lnSpc>
                <a:spcPct val="70000"/>
              </a:lnSpc>
              <a:spcBef>
                <a:spcPts val="800"/>
              </a:spcBef>
              <a:spcAft>
                <a:spcPts val="0"/>
              </a:spcAft>
              <a:buClr>
                <a:schemeClr val="lt1"/>
              </a:buClr>
              <a:buSzPts val="1300"/>
              <a:buNone/>
            </a:pPr>
            <a:endParaRPr sz="1300" dirty="0"/>
          </a:p>
        </p:txBody>
      </p:sp>
      <p:sp>
        <p:nvSpPr>
          <p:cNvPr id="486" name="Google Shape;486;p53"/>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5</a:t>
            </a:fld>
            <a:endParaRPr sz="1100"/>
          </a:p>
        </p:txBody>
      </p:sp>
      <p:pic>
        <p:nvPicPr>
          <p:cNvPr id="487" name="Google Shape;487;p53"/>
          <p:cNvPicPr preferRelativeResize="0"/>
          <p:nvPr/>
        </p:nvPicPr>
        <p:blipFill rotWithShape="1">
          <a:blip r:embed="rId5">
            <a:alphaModFix/>
          </a:blip>
          <a:srcRect/>
          <a:stretch/>
        </p:blipFill>
        <p:spPr>
          <a:xfrm>
            <a:off x="6141112" y="3405926"/>
            <a:ext cx="2880187" cy="1078375"/>
          </a:xfrm>
          <a:prstGeom prst="rect">
            <a:avLst/>
          </a:prstGeom>
          <a:noFill/>
          <a:ln>
            <a:noFill/>
          </a:ln>
        </p:spPr>
      </p:pic>
      <p:sp>
        <p:nvSpPr>
          <p:cNvPr id="488" name="Google Shape;488;p53"/>
          <p:cNvSpPr txBox="1"/>
          <p:nvPr/>
        </p:nvSpPr>
        <p:spPr>
          <a:xfrm>
            <a:off x="6499940" y="4525388"/>
            <a:ext cx="2412764" cy="43858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1200" i="1" dirty="0" err="1">
                <a:solidFill>
                  <a:schemeClr val="lt1"/>
                </a:solidFill>
                <a:latin typeface="Trebuchet MS"/>
                <a:ea typeface="Trebuchet MS"/>
                <a:cs typeface="Trebuchet MS"/>
                <a:sym typeface="Trebuchet MS"/>
              </a:rPr>
              <a:t>Xsens</a:t>
            </a:r>
            <a:r>
              <a:rPr lang="en-GB" sz="1200" i="1" dirty="0">
                <a:solidFill>
                  <a:schemeClr val="lt1"/>
                </a:solidFill>
                <a:latin typeface="Trebuchet MS"/>
                <a:ea typeface="Trebuchet MS"/>
                <a:cs typeface="Trebuchet MS"/>
                <a:sym typeface="Trebuchet MS"/>
              </a:rPr>
              <a:t> MTw </a:t>
            </a:r>
            <a:r>
              <a:rPr lang="en-GB" sz="1200" i="1" dirty="0" err="1">
                <a:solidFill>
                  <a:schemeClr val="lt1"/>
                </a:solidFill>
                <a:latin typeface="Trebuchet MS"/>
                <a:ea typeface="Trebuchet MS"/>
                <a:cs typeface="Trebuchet MS"/>
                <a:sym typeface="Trebuchet MS"/>
              </a:rPr>
              <a:t>Awinda</a:t>
            </a:r>
            <a:r>
              <a:rPr lang="en-GB" sz="1200" i="1" dirty="0">
                <a:solidFill>
                  <a:schemeClr val="lt1"/>
                </a:solidFill>
                <a:latin typeface="Trebuchet MS"/>
                <a:ea typeface="Trebuchet MS"/>
                <a:cs typeface="Trebuchet MS"/>
                <a:sym typeface="Trebuchet MS"/>
              </a:rPr>
              <a:t> wireless IMMU sensors  </a:t>
            </a:r>
            <a:endParaRPr sz="1100" dirty="0"/>
          </a:p>
        </p:txBody>
      </p:sp>
      <p:pic>
        <p:nvPicPr>
          <p:cNvPr id="489" name="Google Shape;489;p53" descr="A group of people standing in a parking lot&#10;&#10;Description automatically generated"/>
          <p:cNvPicPr preferRelativeResize="0"/>
          <p:nvPr/>
        </p:nvPicPr>
        <p:blipFill rotWithShape="1">
          <a:blip r:embed="rId6">
            <a:alphaModFix/>
          </a:blip>
          <a:srcRect/>
          <a:stretch/>
        </p:blipFill>
        <p:spPr>
          <a:xfrm>
            <a:off x="6018354" y="1498886"/>
            <a:ext cx="3125646" cy="1585783"/>
          </a:xfrm>
          <a:prstGeom prst="rect">
            <a:avLst/>
          </a:prstGeom>
          <a:noFill/>
          <a:ln>
            <a:noFill/>
          </a:ln>
        </p:spPr>
      </p:pic>
      <p:sp>
        <p:nvSpPr>
          <p:cNvPr id="490" name="Google Shape;490;p53"/>
          <p:cNvSpPr txBox="1"/>
          <p:nvPr/>
        </p:nvSpPr>
        <p:spPr>
          <a:xfrm>
            <a:off x="6018350" y="3087925"/>
            <a:ext cx="31257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1400" i="1" dirty="0" err="1">
                <a:solidFill>
                  <a:schemeClr val="lt1"/>
                </a:solidFill>
                <a:latin typeface="Trebuchet MS"/>
                <a:ea typeface="Trebuchet MS"/>
                <a:cs typeface="Trebuchet MS"/>
                <a:sym typeface="Trebuchet MS"/>
              </a:rPr>
              <a:t>Xsens</a:t>
            </a:r>
            <a:r>
              <a:rPr lang="en-GB" sz="1400" i="1" dirty="0">
                <a:solidFill>
                  <a:schemeClr val="lt1"/>
                </a:solidFill>
                <a:latin typeface="Trebuchet MS"/>
                <a:ea typeface="Trebuchet MS"/>
                <a:cs typeface="Trebuchet MS"/>
                <a:sym typeface="Trebuchet MS"/>
              </a:rPr>
              <a:t> MTw </a:t>
            </a:r>
            <a:r>
              <a:rPr lang="en-GB" sz="1400" i="1" dirty="0" err="1">
                <a:solidFill>
                  <a:schemeClr val="lt1"/>
                </a:solidFill>
                <a:latin typeface="Trebuchet MS"/>
                <a:ea typeface="Trebuchet MS"/>
                <a:cs typeface="Trebuchet MS"/>
                <a:sym typeface="Trebuchet MS"/>
              </a:rPr>
              <a:t>Awinda</a:t>
            </a:r>
            <a:r>
              <a:rPr lang="en-GB" sz="1400" i="1" dirty="0">
                <a:solidFill>
                  <a:schemeClr val="lt1"/>
                </a:solidFill>
                <a:latin typeface="Trebuchet MS"/>
                <a:ea typeface="Trebuchet MS"/>
                <a:cs typeface="Trebuchet MS"/>
                <a:sym typeface="Trebuchet MS"/>
              </a:rPr>
              <a:t> IMMU BSN</a:t>
            </a:r>
            <a:endParaRPr sz="1100" dirty="0"/>
          </a:p>
        </p:txBody>
      </p:sp>
      <p:pic>
        <p:nvPicPr>
          <p:cNvPr id="2" name="Audio 1">
            <a:hlinkClick r:id="" action="ppaction://media"/>
            <a:extLst>
              <a:ext uri="{FF2B5EF4-FFF2-40B4-BE49-F238E27FC236}">
                <a16:creationId xmlns:a16="http://schemas.microsoft.com/office/drawing/2014/main" id="{E675A069-A563-D84B-9039-799F9D1303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988"/>
    </mc:Choice>
    <mc:Fallback xmlns="">
      <p:transition spd="slow" advTm="57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4"/>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dirty="0"/>
              <a:t>Project Objectives</a:t>
            </a:r>
            <a:endParaRPr sz="2400" dirty="0"/>
          </a:p>
        </p:txBody>
      </p:sp>
      <p:sp>
        <p:nvSpPr>
          <p:cNvPr id="496" name="Google Shape;496;p54"/>
          <p:cNvSpPr txBox="1">
            <a:spLocks noGrp="1"/>
          </p:cNvSpPr>
          <p:nvPr>
            <p:ph type="body" idx="1"/>
          </p:nvPr>
        </p:nvSpPr>
        <p:spPr>
          <a:xfrm>
            <a:off x="409150" y="1576550"/>
            <a:ext cx="7830960" cy="3435300"/>
          </a:xfrm>
          <a:prstGeom prst="rect">
            <a:avLst/>
          </a:prstGeom>
          <a:noFill/>
          <a:ln>
            <a:noFill/>
          </a:ln>
        </p:spPr>
        <p:txBody>
          <a:bodyPr spcFirstLastPara="1" wrap="square" lIns="68575" tIns="34275" rIns="68575" bIns="34275" anchor="t" anchorCtr="0">
            <a:noAutofit/>
          </a:bodyPr>
          <a:lstStyle/>
          <a:p>
            <a:pPr marL="177800" lvl="0" indent="-165100" algn="just" rtl="0">
              <a:lnSpc>
                <a:spcPct val="70000"/>
              </a:lnSpc>
              <a:spcBef>
                <a:spcPts val="800"/>
              </a:spcBef>
              <a:spcAft>
                <a:spcPts val="0"/>
              </a:spcAft>
              <a:buClr>
                <a:schemeClr val="lt1"/>
              </a:buClr>
              <a:buSzPts val="1400"/>
              <a:buChar char="•"/>
            </a:pPr>
            <a:r>
              <a:rPr lang="en-GB" sz="1400" dirty="0"/>
              <a:t>The proposed system aims at imitating what the commercial </a:t>
            </a:r>
            <a:r>
              <a:rPr lang="en-GB" sz="1400" dirty="0" err="1"/>
              <a:t>Xsens</a:t>
            </a:r>
            <a:r>
              <a:rPr lang="en-GB" sz="1400" dirty="0"/>
              <a:t> MTw </a:t>
            </a:r>
            <a:r>
              <a:rPr lang="en-GB" sz="1400" dirty="0" err="1"/>
              <a:t>Awinda</a:t>
            </a:r>
            <a:r>
              <a:rPr lang="en-GB" sz="1400" dirty="0"/>
              <a:t> system allows its users to do using its proprietary software. </a:t>
            </a:r>
          </a:p>
          <a:p>
            <a:pPr marL="12700" lvl="0" indent="0" algn="just" rtl="0">
              <a:lnSpc>
                <a:spcPct val="70000"/>
              </a:lnSpc>
              <a:spcBef>
                <a:spcPts val="800"/>
              </a:spcBef>
              <a:spcAft>
                <a:spcPts val="0"/>
              </a:spcAft>
              <a:buClr>
                <a:schemeClr val="lt1"/>
              </a:buClr>
              <a:buSzPts val="1400"/>
              <a:buNone/>
            </a:pPr>
            <a:endParaRPr sz="1400" dirty="0"/>
          </a:p>
          <a:p>
            <a:pPr marL="177800" lvl="0" indent="-165100" algn="just" rtl="0">
              <a:lnSpc>
                <a:spcPct val="70000"/>
              </a:lnSpc>
              <a:spcBef>
                <a:spcPts val="800"/>
              </a:spcBef>
              <a:spcAft>
                <a:spcPts val="0"/>
              </a:spcAft>
              <a:buClr>
                <a:schemeClr val="lt1"/>
              </a:buClr>
              <a:buSzPts val="1400"/>
              <a:buChar char="•"/>
            </a:pPr>
            <a:r>
              <a:rPr lang="en-GB" sz="1400" dirty="0"/>
              <a:t>Conduct an analysis of the human motion using the </a:t>
            </a:r>
            <a:r>
              <a:rPr lang="en-GB" sz="1400" dirty="0" err="1"/>
              <a:t>Xsens</a:t>
            </a:r>
            <a:r>
              <a:rPr lang="en-GB" sz="1400" dirty="0"/>
              <a:t> MTw </a:t>
            </a:r>
            <a:r>
              <a:rPr lang="en-GB" sz="1400" dirty="0" err="1"/>
              <a:t>Awinda</a:t>
            </a:r>
            <a:r>
              <a:rPr lang="en-GB" sz="1400" dirty="0"/>
              <a:t> system:</a:t>
            </a:r>
            <a:endParaRPr sz="1400" dirty="0"/>
          </a:p>
          <a:p>
            <a:pPr marL="520700" lvl="1" indent="-190500" algn="just" rtl="0">
              <a:lnSpc>
                <a:spcPct val="70000"/>
              </a:lnSpc>
              <a:spcBef>
                <a:spcPts val="400"/>
              </a:spcBef>
              <a:spcAft>
                <a:spcPts val="0"/>
              </a:spcAft>
              <a:buClr>
                <a:schemeClr val="lt1"/>
              </a:buClr>
              <a:buSzPts val="1400"/>
              <a:buChar char="•"/>
            </a:pPr>
            <a:r>
              <a:rPr lang="en-GB" sz="1400" dirty="0"/>
              <a:t>To record the raw orientation in Euler representation (roll, pitch yaw) of all 16 sensors attached to different parts of the human body (head, shoulders, chest, arms, legs, foot, etc), while performing some simple hand and foot motions. </a:t>
            </a:r>
          </a:p>
          <a:p>
            <a:pPr marL="330200" lvl="1" indent="0" algn="just" rtl="0">
              <a:lnSpc>
                <a:spcPct val="70000"/>
              </a:lnSpc>
              <a:spcBef>
                <a:spcPts val="400"/>
              </a:spcBef>
              <a:spcAft>
                <a:spcPts val="0"/>
              </a:spcAft>
              <a:buClr>
                <a:schemeClr val="lt1"/>
              </a:buClr>
              <a:buSzPts val="1400"/>
              <a:buNone/>
            </a:pPr>
            <a:endParaRPr sz="1400" dirty="0"/>
          </a:p>
          <a:p>
            <a:pPr marL="520700" lvl="1" indent="-190500" algn="just" rtl="0">
              <a:lnSpc>
                <a:spcPct val="70000"/>
              </a:lnSpc>
              <a:spcBef>
                <a:spcPts val="400"/>
              </a:spcBef>
              <a:spcAft>
                <a:spcPts val="0"/>
              </a:spcAft>
              <a:buClr>
                <a:schemeClr val="lt1"/>
              </a:buClr>
              <a:buSzPts val="1400"/>
              <a:buChar char="•"/>
            </a:pPr>
            <a:r>
              <a:rPr lang="en-GB" sz="1400" dirty="0"/>
              <a:t>The orientation output of the IMMUs are to be manipulated</a:t>
            </a:r>
            <a:endParaRPr sz="1400" dirty="0"/>
          </a:p>
          <a:p>
            <a:pPr marL="863600" lvl="2" indent="-190500" algn="just" rtl="0">
              <a:lnSpc>
                <a:spcPct val="70000"/>
              </a:lnSpc>
              <a:spcBef>
                <a:spcPts val="400"/>
              </a:spcBef>
              <a:spcAft>
                <a:spcPts val="0"/>
              </a:spcAft>
              <a:buClr>
                <a:schemeClr val="lt1"/>
              </a:buClr>
              <a:buSzPts val="1400"/>
              <a:buChar char="•"/>
            </a:pPr>
            <a:r>
              <a:rPr lang="en-GB" dirty="0"/>
              <a:t>Extract raw yet precise and low-error 16 sensors’ Euler angle data</a:t>
            </a:r>
            <a:endParaRPr dirty="0"/>
          </a:p>
          <a:p>
            <a:pPr marL="863600" lvl="2" indent="-190500" algn="just" rtl="0">
              <a:lnSpc>
                <a:spcPct val="70000"/>
              </a:lnSpc>
              <a:spcBef>
                <a:spcPts val="400"/>
              </a:spcBef>
              <a:spcAft>
                <a:spcPts val="0"/>
              </a:spcAft>
              <a:buClr>
                <a:schemeClr val="lt1"/>
              </a:buClr>
              <a:buSzPts val="1400"/>
              <a:buChar char="•"/>
            </a:pPr>
            <a:r>
              <a:rPr lang="en-GB" dirty="0"/>
              <a:t>Perform sensor to segment calibration by using transformations using forward and inverse kinematics</a:t>
            </a:r>
          </a:p>
          <a:p>
            <a:pPr marL="673100" lvl="2" indent="0" algn="just" rtl="0">
              <a:lnSpc>
                <a:spcPct val="70000"/>
              </a:lnSpc>
              <a:spcBef>
                <a:spcPts val="400"/>
              </a:spcBef>
              <a:spcAft>
                <a:spcPts val="0"/>
              </a:spcAft>
              <a:buClr>
                <a:schemeClr val="lt1"/>
              </a:buClr>
              <a:buSzPts val="1400"/>
              <a:buNone/>
            </a:pPr>
            <a:endParaRPr dirty="0"/>
          </a:p>
          <a:p>
            <a:pPr marL="520700" lvl="1" indent="-190500" algn="just" rtl="0">
              <a:lnSpc>
                <a:spcPct val="70000"/>
              </a:lnSpc>
              <a:spcBef>
                <a:spcPts val="400"/>
              </a:spcBef>
              <a:spcAft>
                <a:spcPts val="0"/>
              </a:spcAft>
              <a:buClr>
                <a:schemeClr val="lt1"/>
              </a:buClr>
              <a:buSzPts val="1400"/>
              <a:buChar char="•"/>
            </a:pPr>
            <a:r>
              <a:rPr lang="en-GB" sz="1400" dirty="0"/>
              <a:t>To visualize and analyze the human motion in 3D using a software tool like Unity3D.</a:t>
            </a:r>
            <a:endParaRPr sz="1400" dirty="0"/>
          </a:p>
          <a:p>
            <a:pPr marL="863600" lvl="2" indent="-190500" algn="just" rtl="0">
              <a:lnSpc>
                <a:spcPct val="70000"/>
              </a:lnSpc>
              <a:spcBef>
                <a:spcPts val="400"/>
              </a:spcBef>
              <a:spcAft>
                <a:spcPts val="0"/>
              </a:spcAft>
              <a:buClr>
                <a:schemeClr val="lt1"/>
              </a:buClr>
              <a:buSzPts val="1400"/>
              <a:buChar char="•"/>
            </a:pPr>
            <a:r>
              <a:rPr lang="en-GB" dirty="0"/>
              <a:t>A 3D skeletal model of the human body is chosen where all angles between different parts of the skeleton are known through the sensor collected data, and are mapped for visualization.</a:t>
            </a:r>
            <a:endParaRPr sz="1400" dirty="0"/>
          </a:p>
        </p:txBody>
      </p:sp>
      <p:sp>
        <p:nvSpPr>
          <p:cNvPr id="497" name="Google Shape;497;p54"/>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6</a:t>
            </a:fld>
            <a:endParaRPr sz="1100"/>
          </a:p>
        </p:txBody>
      </p:sp>
      <p:pic>
        <p:nvPicPr>
          <p:cNvPr id="2" name="Audio 1">
            <a:hlinkClick r:id="" action="ppaction://media"/>
            <a:extLst>
              <a:ext uri="{FF2B5EF4-FFF2-40B4-BE49-F238E27FC236}">
                <a16:creationId xmlns:a16="http://schemas.microsoft.com/office/drawing/2014/main" id="{8E9FDE45-EB7F-4F48-9A86-65040471FA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799"/>
    </mc:Choice>
    <mc:Fallback xmlns="">
      <p:transition spd="slow" advTm="24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5"/>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a:t>Literature Survey</a:t>
            </a:r>
            <a:endParaRPr sz="2400"/>
          </a:p>
        </p:txBody>
      </p:sp>
      <p:sp>
        <p:nvSpPr>
          <p:cNvPr id="504" name="Google Shape;504;p55"/>
          <p:cNvSpPr txBox="1">
            <a:spLocks noGrp="1"/>
          </p:cNvSpPr>
          <p:nvPr>
            <p:ph type="body" idx="1"/>
          </p:nvPr>
        </p:nvSpPr>
        <p:spPr>
          <a:xfrm>
            <a:off x="487270" y="1627358"/>
            <a:ext cx="7210396" cy="2699487"/>
          </a:xfrm>
          <a:prstGeom prst="rect">
            <a:avLst/>
          </a:prstGeom>
          <a:noFill/>
          <a:ln>
            <a:noFill/>
          </a:ln>
        </p:spPr>
        <p:txBody>
          <a:bodyPr spcFirstLastPara="1" wrap="square" lIns="68575" tIns="34275" rIns="68575" bIns="34275" anchor="t" anchorCtr="0">
            <a:noAutofit/>
          </a:bodyPr>
          <a:lstStyle/>
          <a:p>
            <a:pPr marL="177800" lvl="0" indent="-152400" algn="l" rtl="0">
              <a:lnSpc>
                <a:spcPct val="90000"/>
              </a:lnSpc>
              <a:spcBef>
                <a:spcPts val="0"/>
              </a:spcBef>
              <a:spcAft>
                <a:spcPts val="0"/>
              </a:spcAft>
              <a:buClr>
                <a:schemeClr val="lt1"/>
              </a:buClr>
              <a:buSzPts val="1400"/>
              <a:buChar char="•"/>
            </a:pPr>
            <a:r>
              <a:rPr lang="en-GB" sz="1400" b="1" i="1"/>
              <a:t>Calibration and Segmentation Procedures</a:t>
            </a:r>
            <a:endParaRPr sz="1400" b="1" i="1"/>
          </a:p>
          <a:p>
            <a:pPr marL="177800" lvl="0" indent="-63500" algn="l" rtl="0">
              <a:lnSpc>
                <a:spcPct val="90000"/>
              </a:lnSpc>
              <a:spcBef>
                <a:spcPts val="800"/>
              </a:spcBef>
              <a:spcAft>
                <a:spcPts val="0"/>
              </a:spcAft>
              <a:buClr>
                <a:schemeClr val="lt1"/>
              </a:buClr>
              <a:buSzPts val="1800"/>
              <a:buNone/>
            </a:pPr>
            <a:endParaRPr sz="1100"/>
          </a:p>
        </p:txBody>
      </p:sp>
      <p:sp>
        <p:nvSpPr>
          <p:cNvPr id="505" name="Google Shape;505;p55"/>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7</a:t>
            </a:fld>
            <a:endParaRPr sz="1100"/>
          </a:p>
        </p:txBody>
      </p:sp>
      <p:graphicFrame>
        <p:nvGraphicFramePr>
          <p:cNvPr id="506" name="Google Shape;506;p55"/>
          <p:cNvGraphicFramePr/>
          <p:nvPr/>
        </p:nvGraphicFramePr>
        <p:xfrm>
          <a:off x="1135913" y="1912311"/>
          <a:ext cx="6872175" cy="2533250"/>
        </p:xfrm>
        <a:graphic>
          <a:graphicData uri="http://schemas.openxmlformats.org/drawingml/2006/table">
            <a:tbl>
              <a:tblPr firstRow="1" firstCol="1" bandRow="1">
                <a:noFill/>
                <a:tableStyleId>{FC5E3E80-2AEE-4C81-8590-428B5C0B7381}</a:tableStyleId>
              </a:tblPr>
              <a:tblGrid>
                <a:gridCol w="677375">
                  <a:extLst>
                    <a:ext uri="{9D8B030D-6E8A-4147-A177-3AD203B41FA5}">
                      <a16:colId xmlns:a16="http://schemas.microsoft.com/office/drawing/2014/main" val="20000"/>
                    </a:ext>
                  </a:extLst>
                </a:gridCol>
                <a:gridCol w="1183000">
                  <a:extLst>
                    <a:ext uri="{9D8B030D-6E8A-4147-A177-3AD203B41FA5}">
                      <a16:colId xmlns:a16="http://schemas.microsoft.com/office/drawing/2014/main" val="20001"/>
                    </a:ext>
                  </a:extLst>
                </a:gridCol>
                <a:gridCol w="1013650">
                  <a:extLst>
                    <a:ext uri="{9D8B030D-6E8A-4147-A177-3AD203B41FA5}">
                      <a16:colId xmlns:a16="http://schemas.microsoft.com/office/drawing/2014/main" val="20002"/>
                    </a:ext>
                  </a:extLst>
                </a:gridCol>
                <a:gridCol w="1592275">
                  <a:extLst>
                    <a:ext uri="{9D8B030D-6E8A-4147-A177-3AD203B41FA5}">
                      <a16:colId xmlns:a16="http://schemas.microsoft.com/office/drawing/2014/main" val="20003"/>
                    </a:ext>
                  </a:extLst>
                </a:gridCol>
                <a:gridCol w="496850">
                  <a:extLst>
                    <a:ext uri="{9D8B030D-6E8A-4147-A177-3AD203B41FA5}">
                      <a16:colId xmlns:a16="http://schemas.microsoft.com/office/drawing/2014/main" val="20004"/>
                    </a:ext>
                  </a:extLst>
                </a:gridCol>
                <a:gridCol w="728600">
                  <a:extLst>
                    <a:ext uri="{9D8B030D-6E8A-4147-A177-3AD203B41FA5}">
                      <a16:colId xmlns:a16="http://schemas.microsoft.com/office/drawing/2014/main" val="20005"/>
                    </a:ext>
                  </a:extLst>
                </a:gridCol>
                <a:gridCol w="1180425">
                  <a:extLst>
                    <a:ext uri="{9D8B030D-6E8A-4147-A177-3AD203B41FA5}">
                      <a16:colId xmlns:a16="http://schemas.microsoft.com/office/drawing/2014/main" val="20006"/>
                    </a:ext>
                  </a:extLst>
                </a:gridCol>
              </a:tblGrid>
              <a:tr h="244400">
                <a:tc>
                  <a:txBody>
                    <a:bodyPr/>
                    <a:lstStyle/>
                    <a:p>
                      <a:pPr marL="0" marR="0" lvl="0" indent="0" algn="just" rtl="0">
                        <a:spcBef>
                          <a:spcPts val="0"/>
                        </a:spcBef>
                        <a:spcAft>
                          <a:spcPts val="0"/>
                        </a:spcAft>
                        <a:buNone/>
                      </a:pPr>
                      <a:r>
                        <a:rPr lang="en-GB" sz="1000" u="none" strike="noStrike" cap="none"/>
                        <a:t>Ref. </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Calib</a:t>
                      </a:r>
                      <a:r>
                        <a:rPr lang="en-GB" sz="1000"/>
                        <a:t>ration </a:t>
                      </a:r>
                      <a:r>
                        <a:rPr lang="en-GB" sz="1000" u="none" strike="noStrike" cap="none"/>
                        <a:t>Process</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No. </a:t>
                      </a:r>
                      <a:endParaRPr sz="1000" u="none" strike="noStrike" cap="none"/>
                    </a:p>
                    <a:p>
                      <a:pPr marL="0" marR="0" lvl="0" indent="0" algn="just" rtl="0">
                        <a:spcBef>
                          <a:spcPts val="0"/>
                        </a:spcBef>
                        <a:spcAft>
                          <a:spcPts val="0"/>
                        </a:spcAft>
                        <a:buNone/>
                      </a:pPr>
                      <a:r>
                        <a:rPr lang="en-GB" sz="1000" u="none" strike="noStrike" cap="none"/>
                        <a:t>of Sensors</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Seg</a:t>
                      </a:r>
                      <a:r>
                        <a:rPr lang="en-GB" sz="1000"/>
                        <a:t>mentation </a:t>
                      </a:r>
                      <a:r>
                        <a:rPr lang="en-GB" sz="1000" u="none" strike="noStrike" cap="none"/>
                        <a:t>Procedure</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Cost</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Accuracy </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Complexity</a:t>
                      </a:r>
                      <a:endParaRPr sz="10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0"/>
                  </a:ext>
                </a:extLst>
              </a:tr>
              <a:tr h="488825">
                <a:tc>
                  <a:txBody>
                    <a:bodyPr/>
                    <a:lstStyle/>
                    <a:p>
                      <a:pPr marL="0" marR="0" lvl="0" indent="0" algn="just" rtl="0">
                        <a:spcBef>
                          <a:spcPts val="0"/>
                        </a:spcBef>
                        <a:spcAft>
                          <a:spcPts val="0"/>
                        </a:spcAft>
                        <a:buNone/>
                      </a:pPr>
                      <a:r>
                        <a:rPr lang="en-GB" sz="1000" u="none" strike="noStrike" cap="none"/>
                        <a:t>[19]</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000" u="none" strike="noStrike" cap="none"/>
                        <a:t>3 posture positions</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17</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Iterative-hand-eye collaboration procedure</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Low</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High</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High</a:t>
                      </a:r>
                      <a:endParaRPr sz="10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1"/>
                  </a:ext>
                </a:extLst>
              </a:tr>
              <a:tr h="733225">
                <a:tc>
                  <a:txBody>
                    <a:bodyPr/>
                    <a:lstStyle/>
                    <a:p>
                      <a:pPr marL="0" marR="0" lvl="0" indent="0" algn="just" rtl="0">
                        <a:spcBef>
                          <a:spcPts val="0"/>
                        </a:spcBef>
                        <a:spcAft>
                          <a:spcPts val="0"/>
                        </a:spcAft>
                        <a:buNone/>
                      </a:pPr>
                      <a:r>
                        <a:rPr lang="en-GB" sz="1000" u="none" strike="noStrike" cap="none"/>
                        <a:t> </a:t>
                      </a:r>
                      <a:endParaRPr sz="1000" u="none" strike="noStrike" cap="none"/>
                    </a:p>
                    <a:p>
                      <a:pPr marL="0" marR="0" lvl="0" indent="0" algn="just" rtl="0">
                        <a:spcBef>
                          <a:spcPts val="0"/>
                        </a:spcBef>
                        <a:spcAft>
                          <a:spcPts val="0"/>
                        </a:spcAft>
                        <a:buNone/>
                      </a:pPr>
                      <a:r>
                        <a:rPr lang="en-GB" sz="1000" u="none" strike="noStrike" cap="none"/>
                        <a:t>[20]</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000" u="none" strike="noStrike" cap="none"/>
                        <a:t>1 posture with a compass or smartphone</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4</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000" u="none" strike="noStrike" cap="none" dirty="0"/>
                        <a:t>Combining the vectors of each body segment during</a:t>
                      </a:r>
                      <a:r>
                        <a:rPr lang="en-GB" sz="1000" dirty="0"/>
                        <a:t> </a:t>
                      </a:r>
                      <a:r>
                        <a:rPr lang="en-GB" sz="1000" u="none" strike="noStrike" cap="none" dirty="0"/>
                        <a:t>MoCap</a:t>
                      </a:r>
                      <a:endParaRPr sz="1000" u="none" strike="noStrike" cap="none" dirty="0">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Med.</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Low</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High</a:t>
                      </a:r>
                      <a:endParaRPr sz="10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2"/>
                  </a:ext>
                </a:extLst>
              </a:tr>
              <a:tr h="244400">
                <a:tc>
                  <a:txBody>
                    <a:bodyPr/>
                    <a:lstStyle/>
                    <a:p>
                      <a:pPr marL="0" marR="0" lvl="0" indent="0" algn="just" rtl="0">
                        <a:spcBef>
                          <a:spcPts val="0"/>
                        </a:spcBef>
                        <a:spcAft>
                          <a:spcPts val="0"/>
                        </a:spcAft>
                        <a:buNone/>
                      </a:pPr>
                      <a:r>
                        <a:rPr lang="en-GB" sz="1000" u="none" strike="noStrike" cap="none"/>
                        <a:t>[21]</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000" u="none" strike="noStrike" cap="none"/>
                        <a:t>-</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17</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Template based method</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Low</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High</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Med.</a:t>
                      </a:r>
                      <a:endParaRPr sz="10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3"/>
                  </a:ext>
                </a:extLst>
              </a:tr>
              <a:tr h="611025">
                <a:tc>
                  <a:txBody>
                    <a:bodyPr/>
                    <a:lstStyle/>
                    <a:p>
                      <a:pPr marL="0" marR="0" lvl="0" indent="0" algn="just" rtl="0">
                        <a:spcBef>
                          <a:spcPts val="0"/>
                        </a:spcBef>
                        <a:spcAft>
                          <a:spcPts val="0"/>
                        </a:spcAft>
                        <a:buNone/>
                      </a:pPr>
                      <a:r>
                        <a:rPr lang="en-GB" sz="1000" u="none" strike="noStrike" cap="none"/>
                        <a:t>Ours with [7]</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000" u="none" strike="noStrike" cap="none"/>
                        <a:t>1 posture and is automatically done with [7] using Awinda Protocol</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16</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Transformation matrices with forward and inverse kinematics </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Low </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Med.</a:t>
                      </a:r>
                      <a:endParaRPr sz="10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GB" sz="1000" u="none" strike="noStrike" cap="none"/>
                        <a:t>Low</a:t>
                      </a:r>
                      <a:endParaRPr sz="10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4"/>
                  </a:ext>
                </a:extLst>
              </a:tr>
            </a:tbl>
          </a:graphicData>
        </a:graphic>
      </p:graphicFrame>
      <p:sp>
        <p:nvSpPr>
          <p:cNvPr id="507" name="Google Shape;507;p55"/>
          <p:cNvSpPr txBox="1"/>
          <p:nvPr/>
        </p:nvSpPr>
        <p:spPr>
          <a:xfrm>
            <a:off x="1135963" y="4578575"/>
            <a:ext cx="6872100" cy="484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1200" i="1">
                <a:solidFill>
                  <a:schemeClr val="lt1"/>
                </a:solidFill>
                <a:latin typeface="Trebuchet MS"/>
                <a:ea typeface="Trebuchet MS"/>
                <a:cs typeface="Trebuchet MS"/>
                <a:sym typeface="Trebuchet MS"/>
              </a:rPr>
              <a:t>Table 1: Comparison of Calibration Processes and Segmentation Procedures.</a:t>
            </a:r>
            <a:endParaRPr sz="1200">
              <a:solidFill>
                <a:schemeClr val="lt1"/>
              </a:solidFill>
              <a:latin typeface="Trebuchet MS"/>
              <a:ea typeface="Trebuchet MS"/>
              <a:cs typeface="Trebuchet MS"/>
              <a:sym typeface="Trebuchet MS"/>
            </a:endParaRPr>
          </a:p>
        </p:txBody>
      </p:sp>
      <p:pic>
        <p:nvPicPr>
          <p:cNvPr id="2" name="Audio 1">
            <a:hlinkClick r:id="" action="ppaction://media"/>
            <a:extLst>
              <a:ext uri="{FF2B5EF4-FFF2-40B4-BE49-F238E27FC236}">
                <a16:creationId xmlns:a16="http://schemas.microsoft.com/office/drawing/2014/main" id="{239259E1-A741-F748-8A1F-92601DE42F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652484364"/>
      </p:ext>
    </p:extLst>
  </p:cSld>
  <p:clrMapOvr>
    <a:masterClrMapping/>
  </p:clrMapOvr>
  <mc:AlternateContent xmlns:mc="http://schemas.openxmlformats.org/markup-compatibility/2006" xmlns:p14="http://schemas.microsoft.com/office/powerpoint/2010/main">
    <mc:Choice Requires="p14">
      <p:transition spd="slow" p14:dur="2000" advTm="73598"/>
    </mc:Choice>
    <mc:Fallback xmlns="">
      <p:transition spd="slow" advTm="73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6"/>
          <p:cNvSpPr txBox="1">
            <a:spLocks noGrp="1"/>
          </p:cNvSpPr>
          <p:nvPr>
            <p:ph type="title"/>
          </p:nvPr>
        </p:nvSpPr>
        <p:spPr>
          <a:xfrm>
            <a:off x="510241" y="564921"/>
            <a:ext cx="7210396" cy="810704"/>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Trebuchet MS"/>
              <a:buNone/>
            </a:pPr>
            <a:r>
              <a:rPr lang="en-GB" sz="2400"/>
              <a:t>Literature Survey (Cont’d)</a:t>
            </a:r>
            <a:endParaRPr sz="2400"/>
          </a:p>
        </p:txBody>
      </p:sp>
      <p:graphicFrame>
        <p:nvGraphicFramePr>
          <p:cNvPr id="513" name="Google Shape;513;p56"/>
          <p:cNvGraphicFramePr/>
          <p:nvPr/>
        </p:nvGraphicFramePr>
        <p:xfrm>
          <a:off x="1285963" y="1944517"/>
          <a:ext cx="6572073" cy="2357350"/>
        </p:xfrm>
        <a:graphic>
          <a:graphicData uri="http://schemas.openxmlformats.org/drawingml/2006/table">
            <a:tbl>
              <a:tblPr firstRow="1" firstCol="1" bandRow="1">
                <a:noFill/>
                <a:tableStyleId>{FC5E3E80-2AEE-4C81-8590-428B5C0B7381}</a:tableStyleId>
              </a:tblPr>
              <a:tblGrid>
                <a:gridCol w="655750">
                  <a:extLst>
                    <a:ext uri="{9D8B030D-6E8A-4147-A177-3AD203B41FA5}">
                      <a16:colId xmlns:a16="http://schemas.microsoft.com/office/drawing/2014/main" val="20000"/>
                    </a:ext>
                  </a:extLst>
                </a:gridCol>
                <a:gridCol w="1207719">
                  <a:extLst>
                    <a:ext uri="{9D8B030D-6E8A-4147-A177-3AD203B41FA5}">
                      <a16:colId xmlns:a16="http://schemas.microsoft.com/office/drawing/2014/main" val="20001"/>
                    </a:ext>
                  </a:extLst>
                </a:gridCol>
                <a:gridCol w="1157531">
                  <a:extLst>
                    <a:ext uri="{9D8B030D-6E8A-4147-A177-3AD203B41FA5}">
                      <a16:colId xmlns:a16="http://schemas.microsoft.com/office/drawing/2014/main" val="20002"/>
                    </a:ext>
                  </a:extLst>
                </a:gridCol>
                <a:gridCol w="839532">
                  <a:extLst>
                    <a:ext uri="{9D8B030D-6E8A-4147-A177-3AD203B41FA5}">
                      <a16:colId xmlns:a16="http://schemas.microsoft.com/office/drawing/2014/main" val="20003"/>
                    </a:ext>
                  </a:extLst>
                </a:gridCol>
                <a:gridCol w="1010067">
                  <a:extLst>
                    <a:ext uri="{9D8B030D-6E8A-4147-A177-3AD203B41FA5}">
                      <a16:colId xmlns:a16="http://schemas.microsoft.com/office/drawing/2014/main" val="20004"/>
                    </a:ext>
                  </a:extLst>
                </a:gridCol>
                <a:gridCol w="991096">
                  <a:extLst>
                    <a:ext uri="{9D8B030D-6E8A-4147-A177-3AD203B41FA5}">
                      <a16:colId xmlns:a16="http://schemas.microsoft.com/office/drawing/2014/main" val="20005"/>
                    </a:ext>
                  </a:extLst>
                </a:gridCol>
                <a:gridCol w="710378">
                  <a:extLst>
                    <a:ext uri="{9D8B030D-6E8A-4147-A177-3AD203B41FA5}">
                      <a16:colId xmlns:a16="http://schemas.microsoft.com/office/drawing/2014/main" val="20006"/>
                    </a:ext>
                  </a:extLst>
                </a:gridCol>
              </a:tblGrid>
              <a:tr h="391075">
                <a:tc>
                  <a:txBody>
                    <a:bodyPr/>
                    <a:lstStyle/>
                    <a:p>
                      <a:pPr marL="0" marR="0" lvl="0" indent="0" algn="ctr" rtl="0">
                        <a:spcBef>
                          <a:spcPts val="0"/>
                        </a:spcBef>
                        <a:spcAft>
                          <a:spcPts val="0"/>
                        </a:spcAft>
                        <a:buNone/>
                      </a:pPr>
                      <a:r>
                        <a:rPr lang="en-GB" sz="1100" u="none" strike="noStrike" cap="none"/>
                        <a:t>Ref.</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GB" sz="1100" u="none" strike="noStrike" cap="none" dirty="0"/>
                        <a:t>Raw Data Type</a:t>
                      </a:r>
                      <a:endParaRPr sz="1100" u="none" strike="noStrike" cap="none" dirty="0"/>
                    </a:p>
                    <a:p>
                      <a:pPr marL="0" marR="0" lvl="0" indent="0" algn="ctr" rtl="0">
                        <a:spcBef>
                          <a:spcPts val="0"/>
                        </a:spcBef>
                        <a:spcAft>
                          <a:spcPts val="0"/>
                        </a:spcAft>
                        <a:buNone/>
                      </a:pPr>
                      <a:r>
                        <a:rPr lang="en-GB" sz="1100" u="none" strike="noStrike" cap="none" dirty="0"/>
                        <a:t> </a:t>
                      </a:r>
                      <a:endParaRPr sz="1100" u="none" strike="noStrike" cap="none" dirty="0">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GB" sz="1100" u="none" strike="noStrike" cap="none"/>
                        <a:t>Data Refinement</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GB" sz="1100" u="none" strike="noStrike" cap="none"/>
                        <a:t>Sensor Fusion</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GB" sz="1100" u="none" strike="noStrike" cap="none"/>
                        <a:t>Efficiency</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GB" sz="1100" u="none" strike="noStrike" cap="none"/>
                        <a:t>Complexity</a:t>
                      </a:r>
                      <a:endParaRPr sz="1100" u="none" strike="noStrike" cap="none"/>
                    </a:p>
                    <a:p>
                      <a:pPr marL="0" marR="0" lvl="0" indent="0" algn="ctr" rtl="0">
                        <a:spcBef>
                          <a:spcPts val="0"/>
                        </a:spcBef>
                        <a:spcAft>
                          <a:spcPts val="0"/>
                        </a:spcAft>
                        <a:buNone/>
                      </a:pPr>
                      <a:r>
                        <a:rPr lang="en-GB" sz="1100" u="none" strike="noStrike" cap="none"/>
                        <a:t> </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GB" sz="1100" u="none" strike="noStrike" cap="none"/>
                        <a:t>Data Accuracy</a:t>
                      </a:r>
                      <a:endParaRPr sz="11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0"/>
                  </a:ext>
                </a:extLst>
              </a:tr>
              <a:tr h="173550">
                <a:tc>
                  <a:txBody>
                    <a:bodyPr/>
                    <a:lstStyle/>
                    <a:p>
                      <a:pPr marL="0" marR="0" lvl="0" indent="0" algn="l" rtl="0">
                        <a:spcBef>
                          <a:spcPts val="0"/>
                        </a:spcBef>
                        <a:spcAft>
                          <a:spcPts val="0"/>
                        </a:spcAft>
                        <a:buNone/>
                      </a:pPr>
                      <a:r>
                        <a:rPr lang="en-GB" sz="1100" u="none" strike="noStrike" cap="none"/>
                        <a:t>[22]</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Quaternion</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BRA</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High</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Med.</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High</a:t>
                      </a:r>
                      <a:endParaRPr sz="11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1"/>
                  </a:ext>
                </a:extLst>
              </a:tr>
              <a:tr h="260700">
                <a:tc>
                  <a:txBody>
                    <a:bodyPr/>
                    <a:lstStyle/>
                    <a:p>
                      <a:pPr marL="0" marR="0" lvl="0" indent="0" algn="l" rtl="0">
                        <a:spcBef>
                          <a:spcPts val="0"/>
                        </a:spcBef>
                        <a:spcAft>
                          <a:spcPts val="0"/>
                        </a:spcAft>
                        <a:buNone/>
                      </a:pPr>
                      <a:r>
                        <a:rPr lang="en-GB" sz="1100" u="none" strike="noStrike" cap="none"/>
                        <a:t> </a:t>
                      </a:r>
                      <a:endParaRPr sz="1100" u="none" strike="noStrike" cap="none"/>
                    </a:p>
                    <a:p>
                      <a:pPr marL="0" marR="0" lvl="0" indent="0" algn="l" rtl="0">
                        <a:spcBef>
                          <a:spcPts val="0"/>
                        </a:spcBef>
                        <a:spcAft>
                          <a:spcPts val="0"/>
                        </a:spcAft>
                        <a:buNone/>
                      </a:pPr>
                      <a:r>
                        <a:rPr lang="en-GB" sz="1100" u="none" strike="noStrike" cap="none"/>
                        <a:t>[23]</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Quaternion</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CO with LMA</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High</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High</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High</a:t>
                      </a:r>
                      <a:endParaRPr sz="11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2"/>
                  </a:ext>
                </a:extLst>
              </a:tr>
              <a:tr h="347100">
                <a:tc>
                  <a:txBody>
                    <a:bodyPr/>
                    <a:lstStyle/>
                    <a:p>
                      <a:pPr marL="0" marR="0" lvl="0" indent="0" algn="l" rtl="0">
                        <a:spcBef>
                          <a:spcPts val="0"/>
                        </a:spcBef>
                        <a:spcAft>
                          <a:spcPts val="0"/>
                        </a:spcAft>
                        <a:buNone/>
                      </a:pPr>
                      <a:r>
                        <a:rPr lang="en-GB" sz="1100" u="none" strike="noStrike" cap="none"/>
                        <a:t>[5]</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Quaternion</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Using UWB measurements</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KF fusion algorithm</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Med.</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Med.</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High</a:t>
                      </a:r>
                      <a:endParaRPr sz="11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3"/>
                  </a:ext>
                </a:extLst>
              </a:tr>
              <a:tr h="433875">
                <a:tc>
                  <a:txBody>
                    <a:bodyPr/>
                    <a:lstStyle/>
                    <a:p>
                      <a:pPr marL="0" marR="0" lvl="0" indent="0" algn="l" rtl="0">
                        <a:spcBef>
                          <a:spcPts val="0"/>
                        </a:spcBef>
                        <a:spcAft>
                          <a:spcPts val="0"/>
                        </a:spcAft>
                        <a:buNone/>
                      </a:pPr>
                      <a:r>
                        <a:rPr lang="en-GB" sz="1100" u="none" strike="noStrike" cap="none"/>
                        <a:t>[24]</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Quaternion</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Using NIR optical sensor measurements</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Motion fusion algorithm</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Med.</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Med.</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High</a:t>
                      </a:r>
                      <a:endParaRPr sz="11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4"/>
                  </a:ext>
                </a:extLst>
              </a:tr>
              <a:tr h="173550">
                <a:tc>
                  <a:txBody>
                    <a:bodyPr/>
                    <a:lstStyle/>
                    <a:p>
                      <a:pPr marL="0" marR="0" lvl="0" indent="0" algn="l" rtl="0">
                        <a:spcBef>
                          <a:spcPts val="0"/>
                        </a:spcBef>
                        <a:spcAft>
                          <a:spcPts val="0"/>
                        </a:spcAft>
                        <a:buNone/>
                      </a:pPr>
                      <a:r>
                        <a:rPr lang="en-GB" sz="1100" u="none" strike="noStrike" cap="none"/>
                        <a:t>[25]</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Quaternion</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With TOA</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CRLB</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Med.</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Med.</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High</a:t>
                      </a:r>
                      <a:endParaRPr sz="11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5"/>
                  </a:ext>
                </a:extLst>
              </a:tr>
              <a:tr h="433875">
                <a:tc>
                  <a:txBody>
                    <a:bodyPr/>
                    <a:lstStyle/>
                    <a:p>
                      <a:pPr marL="0" marR="0" lvl="0" indent="0" algn="l" rtl="0">
                        <a:spcBef>
                          <a:spcPts val="0"/>
                        </a:spcBef>
                        <a:spcAft>
                          <a:spcPts val="0"/>
                        </a:spcAft>
                        <a:buNone/>
                      </a:pPr>
                      <a:r>
                        <a:rPr lang="en-GB" sz="1100" u="none" strike="noStrike" cap="none"/>
                        <a:t>Ours with [7]</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Both quaternion and Euler angles</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dirty="0"/>
                        <a:t>MTw </a:t>
                      </a:r>
                      <a:r>
                        <a:rPr lang="en-GB" sz="1100" u="none" strike="noStrike" cap="none" dirty="0" err="1"/>
                        <a:t>Awinda</a:t>
                      </a:r>
                      <a:r>
                        <a:rPr lang="en-GB" sz="1100" u="none" strike="noStrike" cap="none" dirty="0"/>
                        <a:t> protocol</a:t>
                      </a:r>
                      <a:endParaRPr sz="1100" u="none" strike="noStrike" cap="none" dirty="0">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XKF-hm</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High</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a:t>Low</a:t>
                      </a:r>
                      <a:endParaRPr sz="11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l" rtl="0">
                        <a:spcBef>
                          <a:spcPts val="0"/>
                        </a:spcBef>
                        <a:spcAft>
                          <a:spcPts val="0"/>
                        </a:spcAft>
                        <a:buNone/>
                      </a:pPr>
                      <a:r>
                        <a:rPr lang="en-GB" sz="1100" u="none" strike="noStrike" cap="none" dirty="0"/>
                        <a:t>High</a:t>
                      </a:r>
                      <a:endParaRPr sz="1100" u="none" strike="noStrike" cap="none" dirty="0">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6"/>
                  </a:ext>
                </a:extLst>
              </a:tr>
            </a:tbl>
          </a:graphicData>
        </a:graphic>
      </p:graphicFrame>
      <p:sp>
        <p:nvSpPr>
          <p:cNvPr id="514" name="Google Shape;514;p56"/>
          <p:cNvSpPr txBox="1">
            <a:spLocks noGrp="1"/>
          </p:cNvSpPr>
          <p:nvPr>
            <p:ph type="sldNum" idx="12"/>
          </p:nvPr>
        </p:nvSpPr>
        <p:spPr>
          <a:xfrm>
            <a:off x="8047091" y="564920"/>
            <a:ext cx="865613" cy="818092"/>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sz="1100"/>
              <a:t>8</a:t>
            </a:fld>
            <a:endParaRPr sz="1100"/>
          </a:p>
        </p:txBody>
      </p:sp>
      <p:sp>
        <p:nvSpPr>
          <p:cNvPr id="515" name="Google Shape;515;p56"/>
          <p:cNvSpPr txBox="1"/>
          <p:nvPr/>
        </p:nvSpPr>
        <p:spPr>
          <a:xfrm>
            <a:off x="1094263" y="4516350"/>
            <a:ext cx="6955500" cy="6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1200" i="1">
                <a:solidFill>
                  <a:schemeClr val="lt1"/>
                </a:solidFill>
                <a:latin typeface="Trebuchet MS"/>
                <a:ea typeface="Trebuchet MS"/>
                <a:cs typeface="Trebuchet MS"/>
                <a:sym typeface="Trebuchet MS"/>
              </a:rPr>
              <a:t>Table 2: Comparison of Data Refinement and Sensor Fusion Procedures to get Visualization Data.</a:t>
            </a:r>
            <a:endParaRPr sz="1200" i="1">
              <a:solidFill>
                <a:schemeClr val="lt1"/>
              </a:solidFill>
              <a:latin typeface="Trebuchet MS"/>
              <a:ea typeface="Trebuchet MS"/>
              <a:cs typeface="Trebuchet MS"/>
              <a:sym typeface="Trebuchet MS"/>
            </a:endParaRPr>
          </a:p>
          <a:p>
            <a:pPr marL="0" marR="0" lvl="0" indent="0" algn="ctr"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516" name="Google Shape;516;p56"/>
          <p:cNvSpPr txBox="1"/>
          <p:nvPr/>
        </p:nvSpPr>
        <p:spPr>
          <a:xfrm>
            <a:off x="510241" y="1535561"/>
            <a:ext cx="6220498" cy="484748"/>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chemeClr val="lt1"/>
              </a:buClr>
              <a:buSzPts val="1400"/>
              <a:buFont typeface="Arial"/>
              <a:buChar char="•"/>
            </a:pPr>
            <a:r>
              <a:rPr lang="en-GB" sz="1400" b="1" i="1" dirty="0">
                <a:solidFill>
                  <a:schemeClr val="lt1"/>
                </a:solidFill>
                <a:latin typeface="Trebuchet MS"/>
                <a:ea typeface="Trebuchet MS"/>
                <a:cs typeface="Trebuchet MS"/>
                <a:sym typeface="Trebuchet MS"/>
              </a:rPr>
              <a:t>Data Errors and Sensor Fusion</a:t>
            </a:r>
            <a:endParaRPr sz="1400" b="1" i="1" dirty="0">
              <a:solidFill>
                <a:schemeClr val="lt1"/>
              </a:solidFill>
              <a:latin typeface="Trebuchet MS"/>
              <a:ea typeface="Trebuchet MS"/>
              <a:cs typeface="Trebuchet MS"/>
              <a:sym typeface="Trebuchet MS"/>
            </a:endParaRPr>
          </a:p>
          <a:p>
            <a:pPr marL="0" marR="0" lvl="0" indent="0" algn="l" rtl="0">
              <a:spcBef>
                <a:spcPts val="0"/>
              </a:spcBef>
              <a:spcAft>
                <a:spcPts val="0"/>
              </a:spcAft>
              <a:buNone/>
            </a:pPr>
            <a:endParaRPr sz="1400" dirty="0">
              <a:solidFill>
                <a:schemeClr val="lt1"/>
              </a:solidFill>
              <a:latin typeface="Trebuchet MS"/>
              <a:ea typeface="Trebuchet MS"/>
              <a:cs typeface="Trebuchet MS"/>
              <a:sym typeface="Trebuchet MS"/>
            </a:endParaRPr>
          </a:p>
        </p:txBody>
      </p:sp>
      <p:pic>
        <p:nvPicPr>
          <p:cNvPr id="2" name="Audio 1">
            <a:hlinkClick r:id="" action="ppaction://media"/>
            <a:extLst>
              <a:ext uri="{FF2B5EF4-FFF2-40B4-BE49-F238E27FC236}">
                <a16:creationId xmlns:a16="http://schemas.microsoft.com/office/drawing/2014/main" id="{60999EC2-2A87-5B49-833F-AA1DD06E4F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735865765"/>
      </p:ext>
    </p:extLst>
  </p:cSld>
  <p:clrMapOvr>
    <a:masterClrMapping/>
  </p:clrMapOvr>
  <mc:AlternateContent xmlns:mc="http://schemas.openxmlformats.org/markup-compatibility/2006" xmlns:p14="http://schemas.microsoft.com/office/powerpoint/2010/main">
    <mc:Choice Requires="p14">
      <p:transition spd="slow" p14:dur="2000" advTm="60476"/>
    </mc:Choice>
    <mc:Fallback xmlns="">
      <p:transition spd="slow" advTm="60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7"/>
          <p:cNvSpPr txBox="1">
            <a:spLocks noGrp="1"/>
          </p:cNvSpPr>
          <p:nvPr>
            <p:ph type="body" idx="1"/>
          </p:nvPr>
        </p:nvSpPr>
        <p:spPr>
          <a:xfrm>
            <a:off x="307035" y="3270192"/>
            <a:ext cx="7210500" cy="1953900"/>
          </a:xfrm>
          <a:prstGeom prst="rect">
            <a:avLst/>
          </a:prstGeom>
          <a:noFill/>
          <a:ln>
            <a:noFill/>
          </a:ln>
        </p:spPr>
        <p:txBody>
          <a:bodyPr spcFirstLastPara="1" wrap="square" lIns="68575" tIns="34275" rIns="68575" bIns="34275" anchor="t" anchorCtr="0">
            <a:noAutofit/>
          </a:bodyPr>
          <a:lstStyle/>
          <a:p>
            <a:pPr marL="254000" lvl="0" indent="-254000" algn="l" rtl="0">
              <a:lnSpc>
                <a:spcPct val="70000"/>
              </a:lnSpc>
              <a:spcBef>
                <a:spcPts val="0"/>
              </a:spcBef>
              <a:spcAft>
                <a:spcPts val="0"/>
              </a:spcAft>
              <a:buClr>
                <a:schemeClr val="lt1"/>
              </a:buClr>
              <a:buSzPts val="1000"/>
              <a:buFont typeface="Arial"/>
              <a:buChar char="•"/>
            </a:pPr>
            <a:r>
              <a:rPr lang="en-GB" sz="1000" b="1"/>
              <a:t>ENU Coordinates</a:t>
            </a:r>
            <a:endParaRPr sz="1100"/>
          </a:p>
          <a:p>
            <a:pPr marL="254000" lvl="0" indent="-254000" algn="l" rtl="0">
              <a:lnSpc>
                <a:spcPct val="70000"/>
              </a:lnSpc>
              <a:spcBef>
                <a:spcPts val="800"/>
              </a:spcBef>
              <a:spcAft>
                <a:spcPts val="0"/>
              </a:spcAft>
              <a:buClr>
                <a:schemeClr val="lt1"/>
              </a:buClr>
              <a:buSzPts val="1000"/>
              <a:buFont typeface="Arial"/>
              <a:buChar char="•"/>
            </a:pPr>
            <a:r>
              <a:rPr lang="en-GB" sz="1000" b="1"/>
              <a:t>Forward-Kinematics</a:t>
            </a:r>
            <a:endParaRPr sz="1100"/>
          </a:p>
          <a:p>
            <a:pPr marL="254000" lvl="0" indent="-254000" algn="l" rtl="0">
              <a:lnSpc>
                <a:spcPct val="70000"/>
              </a:lnSpc>
              <a:spcBef>
                <a:spcPts val="800"/>
              </a:spcBef>
              <a:spcAft>
                <a:spcPts val="0"/>
              </a:spcAft>
              <a:buClr>
                <a:schemeClr val="lt1"/>
              </a:buClr>
              <a:buSzPts val="1000"/>
              <a:buFont typeface="Arial"/>
              <a:buChar char="•"/>
            </a:pPr>
            <a:r>
              <a:rPr lang="en-GB" sz="1000" b="1"/>
              <a:t>Inverse-Kinematics</a:t>
            </a:r>
            <a:endParaRPr sz="1100"/>
          </a:p>
          <a:p>
            <a:pPr marL="254000" lvl="0" indent="-254000" algn="l" rtl="0">
              <a:lnSpc>
                <a:spcPct val="70000"/>
              </a:lnSpc>
              <a:spcBef>
                <a:spcPts val="800"/>
              </a:spcBef>
              <a:spcAft>
                <a:spcPts val="0"/>
              </a:spcAft>
              <a:buClr>
                <a:schemeClr val="lt1"/>
              </a:buClr>
              <a:buSzPts val="1000"/>
              <a:buFont typeface="Arial"/>
              <a:buChar char="•"/>
            </a:pPr>
            <a:r>
              <a:rPr lang="en-GB" sz="1000" b="1"/>
              <a:t>Hierarchy design and Joint links </a:t>
            </a:r>
            <a:endParaRPr sz="1100"/>
          </a:p>
          <a:p>
            <a:pPr marL="254000" lvl="0" indent="-254000" algn="l" rtl="0">
              <a:lnSpc>
                <a:spcPct val="70000"/>
              </a:lnSpc>
              <a:spcBef>
                <a:spcPts val="800"/>
              </a:spcBef>
              <a:spcAft>
                <a:spcPts val="0"/>
              </a:spcAft>
              <a:buClr>
                <a:schemeClr val="lt1"/>
              </a:buClr>
              <a:buSzPts val="1000"/>
              <a:buFont typeface="Arial"/>
              <a:buChar char="•"/>
            </a:pPr>
            <a:r>
              <a:rPr lang="en-GB" sz="1100"/>
              <a:t>Architecture of proposed model</a:t>
            </a:r>
            <a:endParaRPr sz="1100"/>
          </a:p>
          <a:p>
            <a:pPr marL="254000" lvl="0" indent="-254000" algn="l" rtl="0">
              <a:lnSpc>
                <a:spcPct val="70000"/>
              </a:lnSpc>
              <a:spcBef>
                <a:spcPts val="800"/>
              </a:spcBef>
              <a:spcAft>
                <a:spcPts val="0"/>
              </a:spcAft>
              <a:buClr>
                <a:schemeClr val="lt1"/>
              </a:buClr>
              <a:buSzPts val="1000"/>
              <a:buFont typeface="Arial"/>
              <a:buChar char="•"/>
            </a:pPr>
            <a:r>
              <a:rPr lang="en-GB" sz="1000" b="1"/>
              <a:t>Rotation mapping based on hierarchy</a:t>
            </a:r>
            <a:endParaRPr sz="1100"/>
          </a:p>
        </p:txBody>
      </p:sp>
      <p:sp>
        <p:nvSpPr>
          <p:cNvPr id="522" name="Google Shape;522;p57"/>
          <p:cNvSpPr txBox="1">
            <a:spLocks noGrp="1"/>
          </p:cNvSpPr>
          <p:nvPr>
            <p:ph type="title"/>
          </p:nvPr>
        </p:nvSpPr>
        <p:spPr>
          <a:xfrm>
            <a:off x="510242" y="2152421"/>
            <a:ext cx="7210395" cy="81809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chemeClr val="lt1"/>
              </a:buClr>
              <a:buSzPts val="2700"/>
              <a:buFont typeface="Trebuchet MS"/>
              <a:buNone/>
            </a:pPr>
            <a:r>
              <a:rPr lang="en-GB" sz="1100"/>
              <a:t>Algorithm</a:t>
            </a:r>
            <a:endParaRPr sz="1100"/>
          </a:p>
        </p:txBody>
      </p:sp>
      <p:sp>
        <p:nvSpPr>
          <p:cNvPr id="523" name="Google Shape;523;p57"/>
          <p:cNvSpPr txBox="1">
            <a:spLocks noGrp="1"/>
          </p:cNvSpPr>
          <p:nvPr>
            <p:ph type="sldNum" idx="12"/>
          </p:nvPr>
        </p:nvSpPr>
        <p:spPr>
          <a:xfrm>
            <a:off x="8047091" y="2152421"/>
            <a:ext cx="865613" cy="818092"/>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fld id="{00000000-1234-1234-1234-123412341234}" type="slidenum">
              <a:rPr lang="en-GB" sz="1100"/>
              <a:t>9</a:t>
            </a:fld>
            <a:endParaRPr sz="1100"/>
          </a:p>
        </p:txBody>
      </p:sp>
      <p:pic>
        <p:nvPicPr>
          <p:cNvPr id="3" name="Audio 2">
            <a:hlinkClick r:id="" action="ppaction://media"/>
            <a:extLst>
              <a:ext uri="{FF2B5EF4-FFF2-40B4-BE49-F238E27FC236}">
                <a16:creationId xmlns:a16="http://schemas.microsoft.com/office/drawing/2014/main" id="{6428E459-5DC6-4B28-9096-858F80CA0D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51"/>
    </mc:Choice>
    <mc:Fallback xmlns="">
      <p:transition spd="slow" advTm="13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rlin">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erlin">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2848</Words>
  <Application>Microsoft Office PowerPoint</Application>
  <PresentationFormat>On-screen Show (16:9)</PresentationFormat>
  <Paragraphs>336</Paragraphs>
  <Slides>43</Slides>
  <Notes>43</Notes>
  <HiddenSlides>0</HiddenSlides>
  <MMClips>16</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43</vt:i4>
      </vt:variant>
    </vt:vector>
  </HeadingPairs>
  <TitlesOfParts>
    <vt:vector size="51" baseType="lpstr">
      <vt:lpstr>Times New Roman</vt:lpstr>
      <vt:lpstr>Trebuchet MS</vt:lpstr>
      <vt:lpstr>Arial</vt:lpstr>
      <vt:lpstr>Rockwell</vt:lpstr>
      <vt:lpstr>Cambria Math</vt:lpstr>
      <vt:lpstr>Simple Light</vt:lpstr>
      <vt:lpstr>Berlin</vt:lpstr>
      <vt:lpstr>Berlin</vt:lpstr>
      <vt:lpstr>   Human Motion Analysis with Xsens MTw Awinda </vt:lpstr>
      <vt:lpstr>Outline</vt:lpstr>
      <vt:lpstr>Introduction</vt:lpstr>
      <vt:lpstr>Problems with Existing MoCap System</vt:lpstr>
      <vt:lpstr>Alternative MoCap Systems</vt:lpstr>
      <vt:lpstr>Project Objectives</vt:lpstr>
      <vt:lpstr>Literature Survey</vt:lpstr>
      <vt:lpstr>Literature Survey (Cont’d)</vt:lpstr>
      <vt:lpstr>Algorithm</vt:lpstr>
      <vt:lpstr>East North Up(ENU) Coordinates</vt:lpstr>
      <vt:lpstr>Forward-Kinematics</vt:lpstr>
      <vt:lpstr>Inverse-Kinematics</vt:lpstr>
      <vt:lpstr>Hierarchy Design and Joint Links</vt:lpstr>
      <vt:lpstr>Architecture of the proposed model</vt:lpstr>
      <vt:lpstr>Mapping the rotation of Joints w.r.t Parent</vt:lpstr>
      <vt:lpstr>Experiment</vt:lpstr>
      <vt:lpstr>Data Collection</vt:lpstr>
      <vt:lpstr>Initial Body Position</vt:lpstr>
      <vt:lpstr>Interfacing with MT manager</vt:lpstr>
      <vt:lpstr>Softwares Used: </vt:lpstr>
      <vt:lpstr>Experiment:1 Demonstration of Forward Kinematics and Inverse Kinematics (using Euler angles)</vt:lpstr>
      <vt:lpstr>Experiment:1_a Explains the two possible solution of Euler angles using MATLAB</vt:lpstr>
      <vt:lpstr>Singularities</vt:lpstr>
      <vt:lpstr>Gimbal Lock Problem</vt:lpstr>
      <vt:lpstr>Experiment:1_b. Visualization of Gimbal Lock Problem in Unity3D</vt:lpstr>
      <vt:lpstr>Experiment:2 Virtualization and demonstration of elementary rotation by using the data set captured for one sensor.</vt:lpstr>
      <vt:lpstr>Experiment:2 Single Sensor  rotation in Unity 3D</vt:lpstr>
      <vt:lpstr>Experiment:3 Visualization of 3-joint human right-arm motion in Unity 3D</vt:lpstr>
      <vt:lpstr>Experiment:3 Visualization of 3-joint human right-arm motion in Unity 3D</vt:lpstr>
      <vt:lpstr>Experiment:3 Visualization of 3-joint human right-arm motion in Unity 3D</vt:lpstr>
      <vt:lpstr>Experiment 4: Visualization of 16-senor Full human body motion in Unity3D</vt:lpstr>
      <vt:lpstr>Experiment:4 Visualization of 16-senor  </vt:lpstr>
      <vt:lpstr>PowerPoint Presentation</vt:lpstr>
      <vt:lpstr>Results</vt:lpstr>
      <vt:lpstr>Conclusion</vt:lpstr>
      <vt:lpstr>PowerPoint Presentation</vt:lpstr>
      <vt:lpstr>We implement joint coordinate position control: directly input the given value of joint displacement.</vt:lpstr>
      <vt:lpstr>Appendix</vt:lpstr>
      <vt:lpstr>Appendix</vt:lpstr>
      <vt:lpstr>PowerPoint Presentation</vt:lpstr>
      <vt:lpstr>Appendix</vt:lpstr>
      <vt:lpstr>Appendix</vt:lpstr>
      <vt:lpstr>REFERENCES (for Literature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Motion Analysis with Xsens MTw Awinda</dc:title>
  <dc:creator>Shahzeb Farruk</dc:creator>
  <cp:lastModifiedBy>Shahzeb Farruk</cp:lastModifiedBy>
  <cp:revision>24</cp:revision>
  <dcterms:modified xsi:type="dcterms:W3CDTF">2020-04-13T21:00:22Z</dcterms:modified>
</cp:coreProperties>
</file>